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82" r:id="rId2"/>
    <p:sldId id="281" r:id="rId3"/>
    <p:sldId id="258" r:id="rId4"/>
    <p:sldId id="259" r:id="rId5"/>
    <p:sldId id="260" r:id="rId6"/>
    <p:sldId id="262" r:id="rId7"/>
    <p:sldId id="261" r:id="rId8"/>
    <p:sldId id="275" r:id="rId9"/>
    <p:sldId id="279" r:id="rId10"/>
    <p:sldId id="278" r:id="rId11"/>
    <p:sldId id="265" r:id="rId12"/>
    <p:sldId id="283" r:id="rId13"/>
    <p:sldId id="271" r:id="rId14"/>
    <p:sldId id="280" r:id="rId15"/>
    <p:sldId id="276" r:id="rId16"/>
    <p:sldId id="277" r:id="rId17"/>
    <p:sldId id="272" r:id="rId18"/>
    <p:sldId id="273" r:id="rId1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p15="http://schemas.microsoft.com/office/powerpoint/2012/main" xmlns:go="http://customooxmlschemas.google.com/" roundtripDataSignature="AMtx7mifnxp3otbyT9BgVrHnULwRLfgGtQ==" r:id="rId60"/>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ielle pieranunzi" initials="" lastIdx="13" clrIdx="0"/>
  <p:cmAuthor id="1" name="Sarah Buente" initials="" lastIdx="7" clrIdx="1"/>
  <p:cmAuthor id="2" name="RIDDLE, KATIE" initials="RK" lastIdx="15" clrIdx="2">
    <p:extLst>
      <p:ext uri="{19B8F6BF-5375-455C-9EA6-DF929625EA0E}">
        <p15:presenceInfo xmlns:p15="http://schemas.microsoft.com/office/powerpoint/2012/main" userId="RIDDLE, KATIE" providerId="None"/>
      </p:ext>
    </p:extLst>
  </p:cmAuthor>
  <p:cmAuthor id="3" name="Joshua &amp; Veronica Sloan" initials="J&amp;VS" lastIdx="1" clrIdx="3">
    <p:extLst>
      <p:ext uri="{19B8F6BF-5375-455C-9EA6-DF929625EA0E}">
        <p15:presenceInfo xmlns:p15="http://schemas.microsoft.com/office/powerpoint/2012/main" userId="003c407e3a3dea3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D72E"/>
    <a:srgbClr val="45C3D3"/>
    <a:srgbClr val="000000"/>
    <a:srgbClr val="0076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69388" autoAdjust="0"/>
  </p:normalViewPr>
  <p:slideViewPr>
    <p:cSldViewPr snapToGrid="0">
      <p:cViewPr varScale="1">
        <p:scale>
          <a:sx n="63" d="100"/>
          <a:sy n="63" d="100"/>
        </p:scale>
        <p:origin x="765" y="5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63"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60" Type="http://customschemas.google.com/relationships/presentationmetadata" Target="meta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6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662649C6-EDE5-42AD-A8D4-A18170912A33}" type="datetimeFigureOut">
              <a:rPr lang="en-US" smtClean="0"/>
              <a:t>2/18/2021</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6C88639-A60F-4AA6-985C-D944EEAF23C8}" type="slidenum">
              <a:rPr lang="en-US" smtClean="0"/>
              <a:t>‹#›</a:t>
            </a:fld>
            <a:endParaRPr lang="en-US"/>
          </a:p>
        </p:txBody>
      </p:sp>
    </p:spTree>
    <p:extLst>
      <p:ext uri="{BB962C8B-B14F-4D97-AF65-F5344CB8AC3E}">
        <p14:creationId xmlns:p14="http://schemas.microsoft.com/office/powerpoint/2010/main" val="2085101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sustainablesites.org/phipps-center-sustainable-landscape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tackrockgroup.com/portfolio/hp-boise-campus/"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www.sustainablesites.org/hp-inc-boise-idaho-campus-number"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depts.washington.edu/hhwb/Thm_Economics.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asla.org/2015awards/96213.html" TargetMode="External"/><Relationship Id="rId4" Type="http://schemas.openxmlformats.org/officeDocument/2006/relationships/hyperlink" Target="http://www.sustainablesites.org/scenic-hudsons-long-dock-park"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sustainablesites.org/blue-hole-regional-park"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landscapeperformance.org/case-study-briefs/blue-hole-regional-park"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depts.washington.edu/hhwb/Thm_StressPhysiology.html"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www.sustainablesites.org/cornell-universitys-mann-library-entrance" TargetMode="External"/><Relationship Id="rId4" Type="http://schemas.openxmlformats.org/officeDocument/2006/relationships/hyperlink" Target="http://depts.washington.edu/hhwb/Thm_Mental.html"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sustainablesites.org/atlanta-beltline-will-require-sites-certification-future-park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sustainablesites.org/us-federal-office-building"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www.sustainablesites.org/pete-v-domenici-us-courthouse-sustainable-landscape-renovation"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sustainablesites.org/university-texas-el-paso"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sustainablesites.org/chicago-navy-pie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sustainablesites.org/luci-and-ian-family-garden-lady-bird-johnson-wildflower-center"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www.sustainablesites.org/washington-canal-park"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sustainablesites.org/resource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sustainablesites.org/hunts-point-landing"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ww.sustainablesites.org/novus-international-headquarters-campus" TargetMode="Externa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www.sustainablesites.org/38-dolores" TargetMode="External"/><Relationship Id="rId3" Type="http://schemas.openxmlformats.org/officeDocument/2006/relationships/hyperlink" Target="http://www.sustainablesites.org/washington-canal-park" TargetMode="External"/><Relationship Id="rId7" Type="http://schemas.openxmlformats.org/officeDocument/2006/relationships/hyperlink" Target="http://www.sustainablesites.org/taylor-residence"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www.sustainablesites.org/perkinswill-atlanta-office" TargetMode="External"/><Relationship Id="rId11" Type="http://schemas.openxmlformats.org/officeDocument/2006/relationships/hyperlink" Target="http://www.sustainablesites.org/burbank-water-and-power-ecocampus" TargetMode="External"/><Relationship Id="rId5" Type="http://schemas.openxmlformats.org/officeDocument/2006/relationships/hyperlink" Target="http://www.sustainablesites.org/swaner-ecocenter" TargetMode="External"/><Relationship Id="rId10" Type="http://schemas.openxmlformats.org/officeDocument/2006/relationships/hyperlink" Target="http://www.sustainablesites.org/us-federal-office-building" TargetMode="External"/><Relationship Id="rId4" Type="http://schemas.openxmlformats.org/officeDocument/2006/relationships/hyperlink" Target="http://www.sustainablesites.org/meadow-lake-main-parking-lot-morton-arboretum" TargetMode="External"/><Relationship Id="rId9" Type="http://schemas.openxmlformats.org/officeDocument/2006/relationships/hyperlink" Target="http://www.sustainablesites.org/bat-cave-draw-and-visitor-center-rehabilitation"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sustainablesites.org/anacostia-watershed-society-headquarter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www.sustainablesites.org/phipps-center-sustainable-landscapes"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sustainablesites.org/luci-and-ian-family-garden-lady-bird-johnson-wildflower-cente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sustainablesites.org/chicago-navy-pier"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sustainablesites.org/washington-canal-park"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landscapeperformance.org/case-study-briefs/phipps-conservatory-center-for-sustainable-landscapes#/cost-comparison" TargetMode="External"/><Relationship Id="rId5" Type="http://schemas.openxmlformats.org/officeDocument/2006/relationships/hyperlink" Target="http://www.sustainablesites.org/phipps-center-sustainable-landscapes" TargetMode="External"/><Relationship Id="rId4" Type="http://schemas.openxmlformats.org/officeDocument/2006/relationships/hyperlink" Target="https://www.landscapeperformance.org/case-study-briefs/canal-park"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300" dirty="0"/>
              <a:t>30 seconds</a:t>
            </a:r>
          </a:p>
          <a:p>
            <a:pPr lvl="1"/>
            <a:endParaRPr lang="en-US" sz="1300" dirty="0"/>
          </a:p>
          <a:p>
            <a:pPr lvl="1"/>
            <a:r>
              <a:rPr lang="en-US" sz="1300" dirty="0"/>
              <a:t>1.  Good Morning/Afternoon/Evening, I am …  and I will be providing a summary of why the Sustainable SITES Initiative, “SITES”, is the best framework for site planning and design on your projects.</a:t>
            </a:r>
          </a:p>
          <a:p>
            <a:pPr lvl="1"/>
            <a:r>
              <a:rPr lang="en-US" sz="1300" dirty="0"/>
              <a:t>2.  What is SITES?  It is a comprehensive, voluntary land design and development rating system being used by both private and public sectors all around the world.</a:t>
            </a:r>
          </a:p>
          <a:p>
            <a:pPr lvl="1"/>
            <a:r>
              <a:rPr lang="en-US" sz="1300" dirty="0"/>
              <a:t>3.  What is its purpose?  SITES drives sustainability beyond the building: from streetscapes &amp; urban plazas to parks and natural landscapes.</a:t>
            </a:r>
          </a:p>
          <a:p>
            <a:endParaRPr lang="en-US" dirty="0"/>
          </a:p>
          <a:p>
            <a:r>
              <a:rPr lang="en-US" dirty="0"/>
              <a:t>Image: </a:t>
            </a:r>
            <a:r>
              <a:rPr lang="en-US" sz="1300" b="1" dirty="0"/>
              <a:t>Phipps' Center for Sustainable Landscapes</a:t>
            </a:r>
            <a:r>
              <a:rPr lang="en-US" sz="1300" dirty="0"/>
              <a:t>, Pittsburgh, PA </a:t>
            </a:r>
            <a:r>
              <a:rPr lang="en-US" dirty="0"/>
              <a:t> (</a:t>
            </a:r>
            <a:r>
              <a:rPr lang="en-US" dirty="0">
                <a:hlinkClick r:id="rId3"/>
              </a:rPr>
              <a:t>http://www.sustainablesites.org/phipps-center-sustainable-landscapes</a:t>
            </a:r>
            <a:r>
              <a:rPr lang="en-US" dirty="0"/>
              <a:t> )</a:t>
            </a:r>
          </a:p>
        </p:txBody>
      </p:sp>
      <p:sp>
        <p:nvSpPr>
          <p:cNvPr id="4" name="Slide Number Placeholder 3"/>
          <p:cNvSpPr>
            <a:spLocks noGrp="1"/>
          </p:cNvSpPr>
          <p:nvPr>
            <p:ph type="sldNum" sz="quarter" idx="10"/>
          </p:nvPr>
        </p:nvSpPr>
        <p:spPr/>
        <p:txBody>
          <a:bodyPr/>
          <a:lstStyle/>
          <a:p>
            <a:fld id="{86C88639-A60F-4AA6-985C-D944EEAF23C8}" type="slidenum">
              <a:rPr lang="en-US" smtClean="0"/>
              <a:t>1</a:t>
            </a:fld>
            <a:endParaRPr lang="en-US"/>
          </a:p>
        </p:txBody>
      </p:sp>
    </p:spTree>
    <p:extLst>
      <p:ext uri="{BB962C8B-B14F-4D97-AF65-F5344CB8AC3E}">
        <p14:creationId xmlns:p14="http://schemas.microsoft.com/office/powerpoint/2010/main" val="3954632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seconds</a:t>
            </a:r>
          </a:p>
          <a:p>
            <a:endParaRPr lang="en-US" dirty="0"/>
          </a:p>
          <a:p>
            <a:r>
              <a:rPr lang="en-US" sz="1300" dirty="0"/>
              <a:t>In 2017, Hewlett Packard’s 200 acre headquarters in Boise, Idaho became the first corporate campus in the world to achieve SITES certification. </a:t>
            </a:r>
          </a:p>
          <a:p>
            <a:endParaRPr lang="en-US" sz="1300" dirty="0"/>
          </a:p>
          <a:p>
            <a:r>
              <a:rPr lang="en-US" sz="1300" dirty="0"/>
              <a:t>Hewlett Packard has continued its commitment with its second SITES certified project in Oregon. </a:t>
            </a:r>
          </a:p>
          <a:p>
            <a:endParaRPr lang="en-US" sz="1300" dirty="0"/>
          </a:p>
          <a:p>
            <a:r>
              <a:rPr lang="en-US" sz="1300" dirty="0"/>
              <a:t>“At HP, we strive to make life better for everyone everywhere – not just through technology, but through sustainability efforts within our operations and supply chain. Through this landscape project, we’re using less water, producing less emissions, and increasing bee production – ultimately protecting our planet for future generations.” - Cynthia Rock, HP Head of Corporate Real Estate and Workplace Services</a:t>
            </a:r>
          </a:p>
          <a:p>
            <a:endParaRPr lang="en-US" sz="1300" dirty="0"/>
          </a:p>
          <a:p>
            <a:r>
              <a:rPr lang="en-US" sz="1300" dirty="0"/>
              <a:t>The campus now saves 82,900 cubic meters of water annually, and has reduced emissions by 90 percent and landscaping costs by nearly 50 percent. </a:t>
            </a:r>
            <a:r>
              <a:rPr lang="en-US" sz="1300" b="1" dirty="0"/>
              <a:t>HP has calculated a 1.9 year return on investment from their SITES campus renovation. </a:t>
            </a:r>
            <a:r>
              <a:rPr lang="en-US" sz="1300" b="0" dirty="0"/>
              <a:t>(</a:t>
            </a:r>
            <a:r>
              <a:rPr lang="en-US" dirty="0">
                <a:hlinkClick r:id="rId3"/>
              </a:rPr>
              <a:t>https://stackrockgroup.com/portfolio/hp-boise-campus/</a:t>
            </a:r>
            <a:r>
              <a:rPr lang="en-US" dirty="0"/>
              <a:t>)</a:t>
            </a:r>
          </a:p>
          <a:p>
            <a:endParaRPr lang="en-US" baseline="0" dirty="0"/>
          </a:p>
          <a:p>
            <a:r>
              <a:rPr lang="en-US" sz="1300" dirty="0"/>
              <a:t>Image: </a:t>
            </a:r>
          </a:p>
          <a:p>
            <a:r>
              <a:rPr lang="en-US" sz="1300" b="1" dirty="0"/>
              <a:t>HP Inc. Boise, Idaho Campus </a:t>
            </a:r>
            <a:r>
              <a:rPr lang="en-US" sz="1300" dirty="0"/>
              <a:t>(</a:t>
            </a:r>
            <a:r>
              <a:rPr lang="en-US" dirty="0">
                <a:hlinkClick r:id="rId4"/>
              </a:rPr>
              <a:t>http://www.sustainablesites.org/hp-inc-boise-idaho-campus-number</a:t>
            </a:r>
            <a:r>
              <a:rPr lang="en-US" dirty="0"/>
              <a:t>)</a:t>
            </a:r>
            <a:endParaRPr lang="en-US" sz="1300" b="1" dirty="0"/>
          </a:p>
        </p:txBody>
      </p:sp>
      <p:sp>
        <p:nvSpPr>
          <p:cNvPr id="4" name="Slide Number Placeholder 3"/>
          <p:cNvSpPr>
            <a:spLocks noGrp="1"/>
          </p:cNvSpPr>
          <p:nvPr>
            <p:ph type="sldNum" sz="quarter" idx="5"/>
          </p:nvPr>
        </p:nvSpPr>
        <p:spPr/>
        <p:txBody>
          <a:bodyPr/>
          <a:lstStyle/>
          <a:p>
            <a:fld id="{86C88639-A60F-4AA6-985C-D944EEAF23C8}" type="slidenum">
              <a:rPr lang="en-US" smtClean="0"/>
              <a:t>10</a:t>
            </a:fld>
            <a:endParaRPr lang="en-US"/>
          </a:p>
        </p:txBody>
      </p:sp>
    </p:spTree>
    <p:extLst>
      <p:ext uri="{BB962C8B-B14F-4D97-AF65-F5344CB8AC3E}">
        <p14:creationId xmlns:p14="http://schemas.microsoft.com/office/powerpoint/2010/main" val="2288251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seconds</a:t>
            </a:r>
          </a:p>
          <a:p>
            <a:endParaRPr lang="en-US" dirty="0"/>
          </a:p>
          <a:p>
            <a:r>
              <a:rPr lang="en-US" dirty="0"/>
              <a:t>1.  Another important reason owners and clients decided to use rating systems like LEED or SITES is the powerful PR and storytelling benefits associated with certification. Both</a:t>
            </a:r>
            <a:r>
              <a:rPr lang="en-US" baseline="0" dirty="0"/>
              <a:t> the public and private sectors know that sustainability is not merely an add-on to their strategies, it is a fundamental piece of their strategy. </a:t>
            </a:r>
          </a:p>
          <a:p>
            <a:endParaRPr lang="en-US" baseline="0" dirty="0"/>
          </a:p>
          <a:p>
            <a:r>
              <a:rPr lang="en-US" baseline="0" dirty="0"/>
              <a:t>2.  SITES enables clients to walk the talk and demonstrate to prospective and current employees, visitors and other site users that they care about the environment and that they value those who are living, working and using their outdoor spaces.</a:t>
            </a:r>
          </a:p>
          <a:p>
            <a:endParaRPr lang="en-US" baseline="0" dirty="0"/>
          </a:p>
          <a:p>
            <a:pPr marL="228600" indent="-228600">
              <a:buAutoNum type="arabicPeriod" startAt="3"/>
            </a:pPr>
            <a:r>
              <a:rPr lang="en-US" dirty="0"/>
              <a:t>It has become increasingly evident that a sound sustainability strategy drives innovation and employee engagement, it attracts people to</a:t>
            </a:r>
            <a:r>
              <a:rPr lang="en-US" baseline="0" dirty="0"/>
              <a:t> </a:t>
            </a:r>
            <a:r>
              <a:rPr lang="en-US" dirty="0"/>
              <a:t>visit and benefit from a</a:t>
            </a:r>
            <a:r>
              <a:rPr lang="en-US" baseline="0" dirty="0"/>
              <a:t> project whether it be a park or corporate campus</a:t>
            </a:r>
            <a:r>
              <a:rPr lang="en-US" dirty="0"/>
              <a:t>; it demonstrates compliance and leads to market differentiation - all key ingredients for long-term growth and profitability.</a:t>
            </a:r>
          </a:p>
          <a:p>
            <a:pPr marL="228600" indent="-228600">
              <a:buAutoNum type="arabicPeriod" startAt="3"/>
            </a:pPr>
            <a:endParaRPr lang="en-US" dirty="0"/>
          </a:p>
          <a:p>
            <a:pPr marL="0" indent="0">
              <a:buNone/>
            </a:pPr>
            <a:r>
              <a:rPr lang="en-US" dirty="0"/>
              <a:t>(source for notes</a:t>
            </a:r>
            <a:r>
              <a:rPr lang="en-US" baseline="0" dirty="0"/>
              <a:t> 4-7 below: Green Cities: Good Health - </a:t>
            </a:r>
            <a:r>
              <a:rPr lang="en-US" dirty="0">
                <a:hlinkClick r:id="rId3"/>
              </a:rPr>
              <a:t>http://depts.washington.edu/hhwb/Thm_Economics.html</a:t>
            </a:r>
            <a:r>
              <a:rPr lang="en-US" dirty="0"/>
              <a:t>) </a:t>
            </a:r>
          </a:p>
          <a:p>
            <a:pPr marL="228600" indent="-228600">
              <a:buAutoNum type="arabicPeriod" startAt="3"/>
            </a:pPr>
            <a:endParaRPr lang="en-US" dirty="0"/>
          </a:p>
          <a:p>
            <a:pPr marL="228600" indent="-228600">
              <a:buFont typeface="+mj-lt"/>
              <a:buAutoNum type="arabicPeriod" startAt="4"/>
            </a:pPr>
            <a:r>
              <a:rPr lang="en-US" sz="1200" b="0" i="0" kern="1200" dirty="0">
                <a:solidFill>
                  <a:schemeClr val="tx1"/>
                </a:solidFill>
                <a:effectLst/>
                <a:latin typeface="+mn-lt"/>
                <a:ea typeface="+mn-ea"/>
                <a:cs typeface="+mn-cs"/>
              </a:rPr>
              <a:t>Averaging the market effect of street trees on all house values across Portland, OR (population 590,000) yields a total value of $1.35 billion, potentially increasing annual property tax revenues $15.3 million.</a:t>
            </a:r>
            <a:endParaRPr lang="en-US" sz="1200" b="0" i="0" kern="1200" baseline="30000" dirty="0">
              <a:solidFill>
                <a:schemeClr val="tx1"/>
              </a:solidFill>
              <a:effectLst/>
              <a:latin typeface="+mn-lt"/>
              <a:ea typeface="+mn-ea"/>
              <a:cs typeface="+mn-cs"/>
            </a:endParaRPr>
          </a:p>
          <a:p>
            <a:pPr marL="228600" indent="-228600">
              <a:buAutoNum type="arabicPeriod" startAt="4"/>
            </a:pPr>
            <a:r>
              <a:rPr lang="en-US" sz="1200" b="0" i="0" kern="1200" dirty="0">
                <a:solidFill>
                  <a:schemeClr val="tx1"/>
                </a:solidFill>
                <a:effectLst/>
                <a:latin typeface="+mn-lt"/>
                <a:ea typeface="+mn-ea"/>
                <a:cs typeface="+mn-cs"/>
              </a:rPr>
              <a:t>The presence of larger trees in yards and as street trees can add from 3% to 15% to home values throughout neighborhoods.</a:t>
            </a:r>
            <a:endParaRPr lang="en-US" sz="1200" b="0" i="0" kern="1200" baseline="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startAt="4"/>
              <a:tabLst/>
              <a:defRPr/>
            </a:pPr>
            <a:r>
              <a:rPr lang="en-US" sz="1200" b="0" i="0" kern="1200" dirty="0">
                <a:solidFill>
                  <a:schemeClr val="tx1"/>
                </a:solidFill>
                <a:effectLst/>
                <a:latin typeface="+mn-lt"/>
                <a:ea typeface="+mn-ea"/>
                <a:cs typeface="+mn-cs"/>
              </a:rPr>
              <a:t>A study found 7% higher rental rates for commercial offices having high quality landscapes.</a:t>
            </a:r>
            <a:endParaRPr lang="en-US" sz="1200" b="0" i="0" kern="1200" baseline="30000" dirty="0">
              <a:solidFill>
                <a:schemeClr val="tx1"/>
              </a:solidFill>
              <a:effectLst/>
              <a:latin typeface="+mn-lt"/>
              <a:ea typeface="+mn-ea"/>
              <a:cs typeface="+mn-cs"/>
            </a:endParaRPr>
          </a:p>
          <a:p>
            <a:pPr marL="228600" indent="-228600">
              <a:buAutoNum type="arabicPeriod" startAt="4"/>
            </a:pPr>
            <a:r>
              <a:rPr lang="en-US" sz="1200" b="0" i="0" kern="1200" dirty="0">
                <a:solidFill>
                  <a:schemeClr val="tx1"/>
                </a:solidFill>
                <a:effectLst/>
                <a:latin typeface="+mn-lt"/>
                <a:ea typeface="+mn-ea"/>
                <a:cs typeface="+mn-cs"/>
              </a:rPr>
              <a:t>Shoppers claim that they will spend 9% to 12% more for goods and services in central business districts having high quality tree canopy.</a:t>
            </a:r>
            <a:r>
              <a:rPr lang="en-US" sz="1200" b="0" i="0" kern="1200" baseline="300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pPr marL="228600" indent="-228600">
              <a:buAutoNum type="arabicPeriod" startAt="4"/>
            </a:pPr>
            <a:endParaRPr lang="en-US" dirty="0"/>
          </a:p>
          <a:p>
            <a:pPr marL="228600" indent="-228600">
              <a:buAutoNum type="arabicPeriod" startAt="4"/>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a:t>
            </a:r>
            <a:r>
              <a:rPr lang="en-US" sz="1200" b="1" i="0" kern="1200" dirty="0">
                <a:solidFill>
                  <a:schemeClr val="tx1"/>
                </a:solidFill>
                <a:effectLst/>
                <a:latin typeface="+mn-lt"/>
                <a:ea typeface="+mn-ea"/>
                <a:cs typeface="+mn-cs"/>
              </a:rPr>
              <a:t>Scenic Hudson's Long Dock Park (</a:t>
            </a:r>
            <a:r>
              <a:rPr lang="en-US" dirty="0">
                <a:hlinkClick r:id="rId4"/>
              </a:rPr>
              <a:t>http://www.sustainablesites.org/scenic-hudsons-long-dock-park</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2015 ASLA Award of Excellence (</a:t>
            </a:r>
            <a:r>
              <a:rPr lang="en-US" dirty="0">
                <a:hlinkClick r:id="rId5"/>
              </a:rPr>
              <a:t>https://www.asla.org/2015awards/96213.html</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Scenic Hudson's Long Dock Park project transformed a 14-acre man-made peninsula on the Hudson River in Beacon, New York, from a degraded, post-industrial relic to a major waterfront park that realizes themes of recovery, remediation, reuse, and re-engagement. The project returned public access to the river, remediated contaminated soils, rehabilitated degraded wetlands, reused found materials in innovative ways, and restored ecological diversity to upland, wetland, and intertidal zones. Features include: environmental artwork by world-renowned artist, George </a:t>
            </a:r>
            <a:r>
              <a:rPr lang="en-US" sz="1200" b="0" i="0" kern="1200" dirty="0" err="1">
                <a:solidFill>
                  <a:schemeClr val="tx1"/>
                </a:solidFill>
                <a:effectLst/>
                <a:latin typeface="+mn-lt"/>
                <a:ea typeface="+mn-ea"/>
                <a:cs typeface="+mn-cs"/>
              </a:rPr>
              <a:t>Trakas</a:t>
            </a:r>
            <a:r>
              <a:rPr lang="en-US" sz="1200" b="0" i="0" kern="1200" dirty="0">
                <a:solidFill>
                  <a:schemeClr val="tx1"/>
                </a:solidFill>
                <a:effectLst/>
                <a:latin typeface="+mn-lt"/>
                <a:ea typeface="+mn-ea"/>
                <a:cs typeface="+mn-cs"/>
              </a:rPr>
              <a:t>, whose decks and docks are popular with anglers; ADA-accessible paths; areas for picnicking, river gazing, dog-walking, and Frisbee tossing; a kayak pavilion and beach for storing and launching kayaks and canoes; an outdoor classroom area; and public education and interpretive programming. The park has become a major public amenity for the Mid-Hudson Valley.</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a:t>
            </a:r>
            <a:r>
              <a:rPr lang="en-US" sz="1200" b="0" i="0" kern="1200" baseline="0" dirty="0">
                <a:solidFill>
                  <a:schemeClr val="tx1"/>
                </a:solidFill>
                <a:effectLst/>
                <a:latin typeface="+mn-lt"/>
                <a:ea typeface="+mn-ea"/>
                <a:cs typeface="+mn-cs"/>
              </a:rPr>
              <a:t> credit: James Ewing Photography</a:t>
            </a:r>
            <a:endParaRPr lang="en-US" sz="1200" b="0" i="0" kern="1200" dirty="0">
              <a:solidFill>
                <a:schemeClr val="tx1"/>
              </a:solidFill>
              <a:effectLst/>
              <a:latin typeface="+mn-lt"/>
              <a:ea typeface="+mn-ea"/>
              <a:cs typeface="+mn-cs"/>
            </a:endParaRPr>
          </a:p>
          <a:p>
            <a:pPr marL="0" indent="0">
              <a:buNone/>
            </a:pPr>
            <a:r>
              <a:rPr lang="en-US" dirty="0"/>
              <a:t/>
            </a:r>
            <a:br>
              <a:rPr lang="en-US" dirty="0"/>
            </a:br>
            <a:r>
              <a:rPr lang="en-US" dirty="0"/>
              <a:t/>
            </a:r>
            <a:br>
              <a:rPr lang="en-US" dirty="0"/>
            </a:br>
            <a:r>
              <a:rPr lang="en-US" dirty="0"/>
              <a:t/>
            </a:r>
            <a:br>
              <a:rPr lang="en-US" dirty="0"/>
            </a:b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6C88639-A60F-4AA6-985C-D944EEAF23C8}" type="slidenum">
              <a:rPr lang="en-US" smtClean="0"/>
              <a:t>11</a:t>
            </a:fld>
            <a:endParaRPr lang="en-US"/>
          </a:p>
        </p:txBody>
      </p:sp>
    </p:spTree>
    <p:extLst>
      <p:ext uri="{BB962C8B-B14F-4D97-AF65-F5344CB8AC3E}">
        <p14:creationId xmlns:p14="http://schemas.microsoft.com/office/powerpoint/2010/main" val="340635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seconds</a:t>
            </a:r>
          </a:p>
          <a:p>
            <a:endParaRPr lang="en-US" dirty="0"/>
          </a:p>
          <a:p>
            <a:pPr marL="241653" indent="-241653">
              <a:buAutoNum type="arabicPeriod"/>
            </a:pPr>
            <a:r>
              <a:rPr lang="en-US" baseline="0" dirty="0"/>
              <a:t>Another critical reason for using SITES is its inherent value in promoting resilience. </a:t>
            </a:r>
          </a:p>
          <a:p>
            <a:pPr marL="241653" indent="-241653">
              <a:buAutoNum type="arabicPeriod"/>
            </a:pPr>
            <a:r>
              <a:rPr lang="en-US" baseline="0" dirty="0"/>
              <a:t>With the increasing number of extreme weather events from flooding to wildfires, it is essential we design for resilience by working with nature. This means protecting and restoring land that already provide essential functions like floodplains and managing land so we can reduce risk. </a:t>
            </a:r>
          </a:p>
          <a:p>
            <a:pPr marL="241653" indent="-241653">
              <a:buAutoNum type="arabicPeriod"/>
            </a:pPr>
            <a:r>
              <a:rPr lang="en-US" baseline="0" dirty="0"/>
              <a:t>SITES helps projects prepare their homes, businesses and communities so that they can resist and avoid damage as much as possible and be able to recover quickly.</a:t>
            </a:r>
          </a:p>
          <a:p>
            <a:pPr marL="241653" indent="-241653">
              <a:buAutoNum type="arabicPeriod"/>
            </a:pPr>
            <a:r>
              <a:rPr lang="en-US" baseline="0" dirty="0"/>
              <a:t>Landscapes that design for resiliency through green infrastructure are able to avoid damage, reduce risk, mitigate pollution, protect grey infrastructure </a:t>
            </a:r>
          </a:p>
          <a:p>
            <a:endParaRPr lang="en-US" dirty="0"/>
          </a:p>
          <a:p>
            <a:endParaRPr lang="en-US" b="1" baseline="0" dirty="0"/>
          </a:p>
          <a:p>
            <a:pPr defTabSz="966612">
              <a:defRPr/>
            </a:pPr>
            <a:r>
              <a:rPr lang="en-US" dirty="0"/>
              <a:t>Image: </a:t>
            </a:r>
          </a:p>
          <a:p>
            <a:pPr defTabSz="966612">
              <a:defRPr/>
            </a:pPr>
            <a:r>
              <a:rPr lang="en-US" sz="1300" b="1" dirty="0"/>
              <a:t>Blue Hole Regional</a:t>
            </a:r>
            <a:r>
              <a:rPr lang="en-US" sz="1300" b="1" baseline="0" dirty="0"/>
              <a:t> Park</a:t>
            </a:r>
            <a:r>
              <a:rPr lang="en-US" sz="1300" dirty="0"/>
              <a:t>, </a:t>
            </a:r>
            <a:r>
              <a:rPr lang="en-US" sz="1200" b="0" i="0" kern="1200" dirty="0">
                <a:solidFill>
                  <a:schemeClr val="tx1"/>
                </a:solidFill>
                <a:effectLst/>
                <a:latin typeface="+mn-lt"/>
                <a:ea typeface="+mn-ea"/>
                <a:cs typeface="+mn-cs"/>
              </a:rPr>
              <a:t>Wimberley, TX </a:t>
            </a:r>
            <a:r>
              <a:rPr lang="en-US" sz="1300" dirty="0"/>
              <a:t>(</a:t>
            </a:r>
            <a:r>
              <a:rPr lang="en-US" dirty="0">
                <a:hlinkClick r:id="rId3"/>
              </a:rPr>
              <a:t>http://www.sustainablesites.org/blue-hole-regional-park</a:t>
            </a:r>
            <a:r>
              <a:rPr lang="en-US" dirty="0"/>
              <a:t>)</a:t>
            </a:r>
          </a:p>
          <a:p>
            <a:endParaRPr lang="en-US" b="1" baseline="0" dirty="0"/>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Increased plant species richness by 17% with the addition of 31 ecologically valuable native hardwood, prairie grass, and forb species.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Maintains or reduces </a:t>
            </a:r>
            <a:r>
              <a:rPr lang="en-US" sz="1200" b="0" i="0" kern="1200" dirty="0" err="1">
                <a:solidFill>
                  <a:schemeClr val="tx1"/>
                </a:solidFill>
                <a:effectLst/>
                <a:latin typeface="+mn-lt"/>
                <a:ea typeface="+mn-ea"/>
                <a:cs typeface="+mn-cs"/>
              </a:rPr>
              <a:t>stormwater</a:t>
            </a:r>
            <a:r>
              <a:rPr lang="en-US" sz="1200" b="0" i="0" kern="1200" dirty="0">
                <a:solidFill>
                  <a:schemeClr val="tx1"/>
                </a:solidFill>
                <a:effectLst/>
                <a:latin typeface="+mn-lt"/>
                <a:ea typeface="+mn-ea"/>
                <a:cs typeface="+mn-cs"/>
              </a:rPr>
              <a:t> runoff flow rates site-wide, despite the addition of 320,000 sf of new park development.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Saves an estimated 600,000 gallons of potable water per month by using drought tolerant turf and on-site well water for recreation field irrigation.﻿ This results in an estimated annual cost savings of $25,500.</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Facts</a:t>
            </a:r>
            <a:r>
              <a:rPr lang="en-US" sz="1200" b="0" i="0" kern="1200" baseline="0" dirty="0">
                <a:solidFill>
                  <a:schemeClr val="tx1"/>
                </a:solidFill>
                <a:effectLst/>
                <a:latin typeface="+mn-lt"/>
                <a:ea typeface="+mn-ea"/>
                <a:cs typeface="+mn-cs"/>
              </a:rPr>
              <a:t> and figures above from </a:t>
            </a:r>
            <a:r>
              <a:rPr lang="en-US" dirty="0">
                <a:hlinkClick r:id="rId4"/>
              </a:rPr>
              <a:t>https://www.landscapeperformance.org/case-study-briefs/blue-hole-regional-park</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6C88639-A60F-4AA6-985C-D944EEAF23C8}" type="slidenum">
              <a:rPr lang="en-US" smtClean="0"/>
              <a:t>12</a:t>
            </a:fld>
            <a:endParaRPr lang="en-US"/>
          </a:p>
        </p:txBody>
      </p:sp>
    </p:spTree>
    <p:extLst>
      <p:ext uri="{BB962C8B-B14F-4D97-AF65-F5344CB8AC3E}">
        <p14:creationId xmlns:p14="http://schemas.microsoft.com/office/powerpoint/2010/main" val="4194601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seconds</a:t>
            </a:r>
          </a:p>
          <a:p>
            <a:endParaRPr lang="en-US" dirty="0"/>
          </a:p>
          <a:p>
            <a:r>
              <a:rPr lang="en-US" dirty="0"/>
              <a:t>1.  Of course, the people using the site every day are truly the ones who benefit from SITES certification. </a:t>
            </a:r>
          </a:p>
          <a:p>
            <a:endParaRPr lang="en-US" dirty="0"/>
          </a:p>
          <a:p>
            <a:r>
              <a:rPr lang="en-US" dirty="0"/>
              <a:t>2.  SITES</a:t>
            </a:r>
            <a:r>
              <a:rPr lang="en-US" baseline="0" dirty="0"/>
              <a:t> </a:t>
            </a:r>
            <a:r>
              <a:rPr lang="en-US" dirty="0"/>
              <a:t>certified projects have better air quality, improve human </a:t>
            </a:r>
            <a:r>
              <a:rPr lang="en-US" baseline="0" dirty="0"/>
              <a:t>health &amp; wellbeing, and increase general productivity rates.</a:t>
            </a:r>
          </a:p>
          <a:p>
            <a:endParaRPr lang="en-US" sz="1300" dirty="0">
              <a:latin typeface="Arial" panose="020B0604020202020204" pitchFamily="34" charset="0"/>
            </a:endParaRPr>
          </a:p>
          <a:p>
            <a:r>
              <a:rPr lang="en-US" sz="1300" dirty="0">
                <a:latin typeface="Arial" panose="020B0604020202020204" pitchFamily="34" charset="0"/>
              </a:rPr>
              <a:t>3.  To make parks, schools and offices places where people feel good and perform well, a selection of strategies that promote efficiency and conservation must be balanced with those that address the needs of the site users and promote well-being. Ideally, the chosen strategies do both: the solutions that conserve energy, water and materials also contribute to a great outdoor experience.</a:t>
            </a:r>
          </a:p>
          <a:p>
            <a:endParaRPr lang="en-US" sz="1300" dirty="0">
              <a:latin typeface="Arial" panose="020B0604020202020204" pitchFamily="34" charset="0"/>
            </a:endParaRPr>
          </a:p>
          <a:p>
            <a:r>
              <a:rPr lang="en-US" baseline="0" dirty="0"/>
              <a:t>4.  Employees and visitors of a sustainable site can expect improvements to their health and well being, which increases productivity and overall satisfaction, and in turn, this can lower the need for healthcare.</a:t>
            </a:r>
          </a:p>
          <a:p>
            <a:endParaRPr lang="en-US" baseline="0" dirty="0"/>
          </a:p>
          <a:p>
            <a:r>
              <a:rPr lang="en-US" baseline="0" dirty="0"/>
              <a:t>5.  For example, studies have shown that increase exposure to natural environments can help to restore the mind from the mental fatigue, alleviate stress and improve cognitive functioning. </a:t>
            </a:r>
          </a:p>
          <a:p>
            <a:endParaRPr lang="en-US" baseline="0" dirty="0"/>
          </a:p>
          <a:p>
            <a:r>
              <a:rPr lang="en-US" baseline="0" dirty="0"/>
              <a:t>6.  Improved air quality due to more vegetation is also inherently linked to improvements in physical health. </a:t>
            </a:r>
          </a:p>
          <a:p>
            <a:endParaRPr lang="en-US" baseline="0" dirty="0"/>
          </a:p>
          <a:p>
            <a:pPr marL="228600" indent="-228600">
              <a:buAutoNum type="arabicPeriod" startAt="7"/>
            </a:pPr>
            <a:r>
              <a:rPr lang="en-US" baseline="0" dirty="0"/>
              <a:t>And access and views of vegetation also translates into better performance in school and work as well as shortened recovery times in hospitals.</a:t>
            </a:r>
          </a:p>
          <a:p>
            <a:pPr marL="228600" indent="-228600">
              <a:buAutoNum type="arabicPeriod" startAt="7"/>
            </a:pPr>
            <a:endParaRPr lang="en-US" baseline="0" dirty="0"/>
          </a:p>
          <a:p>
            <a:pPr marL="0" indent="0">
              <a:buNone/>
            </a:pPr>
            <a:r>
              <a:rPr lang="en-US" dirty="0"/>
              <a:t>(source for notes</a:t>
            </a:r>
            <a:r>
              <a:rPr lang="en-US" baseline="0" dirty="0"/>
              <a:t> 7- below: Green Cities: Good Health - </a:t>
            </a:r>
            <a:r>
              <a:rPr lang="en-US" dirty="0">
                <a:hlinkClick r:id="rId3"/>
              </a:rPr>
              <a:t>http://depts.washington.edu/hhwb/Thm_StressPhysiology.html</a:t>
            </a:r>
            <a:r>
              <a:rPr lang="en-US" dirty="0"/>
              <a:t>, </a:t>
            </a:r>
            <a:r>
              <a:rPr lang="en-US" dirty="0">
                <a:hlinkClick r:id="rId4"/>
              </a:rPr>
              <a:t>http://depts.washington.edu/hhwb/Thm_Mental.html</a:t>
            </a:r>
            <a:r>
              <a:rPr lang="en-US" dirty="0"/>
              <a:t>)</a:t>
            </a:r>
            <a:endParaRPr lang="en-US" baseline="0" dirty="0"/>
          </a:p>
          <a:p>
            <a:pPr marL="228600" indent="-228600">
              <a:buAutoNum type="arabicPeriod" startAt="7"/>
            </a:pPr>
            <a:r>
              <a:rPr lang="en-US" sz="1200" b="0" i="0" kern="1200" dirty="0">
                <a:solidFill>
                  <a:schemeClr val="tx1"/>
                </a:solidFill>
                <a:effectLst/>
                <a:latin typeface="+mn-lt"/>
                <a:ea typeface="+mn-ea"/>
                <a:cs typeface="+mn-cs"/>
              </a:rPr>
              <a:t>Exposure to nearby nature can effectively reduce stress, particularly if initial stress levels are high.</a:t>
            </a:r>
            <a:r>
              <a:rPr lang="en-US" sz="1200" b="0" i="0" kern="1200" baseline="30000" dirty="0">
                <a:solidFill>
                  <a:schemeClr val="tx1"/>
                </a:solidFill>
                <a:effectLst/>
                <a:latin typeface="+mn-lt"/>
                <a:ea typeface="+mn-ea"/>
                <a:cs typeface="+mn-cs"/>
              </a:rPr>
              <a:t>31</a:t>
            </a:r>
            <a:r>
              <a:rPr lang="en-US" sz="1200" b="0" i="0" kern="1200" dirty="0">
                <a:solidFill>
                  <a:schemeClr val="tx1"/>
                </a:solidFill>
                <a:effectLst/>
                <a:latin typeface="+mn-lt"/>
                <a:ea typeface="+mn-ea"/>
                <a:cs typeface="+mn-cs"/>
              </a:rPr>
              <a:t> Simply having a view of nature produces recovery benefits.</a:t>
            </a:r>
          </a:p>
          <a:p>
            <a:pPr marL="228600" indent="-228600">
              <a:buAutoNum type="arabicPeriod" startAt="7"/>
            </a:pPr>
            <a:r>
              <a:rPr lang="en-US" sz="1200" b="0" i="0" kern="1200" dirty="0">
                <a:solidFill>
                  <a:schemeClr val="tx1"/>
                </a:solidFill>
                <a:effectLst/>
                <a:latin typeface="+mn-lt"/>
                <a:ea typeface="+mn-ea"/>
                <a:cs typeface="+mn-cs"/>
              </a:rPr>
              <a:t>Individuals experience a greater degree of restorative experience and lower stress levels with greater duration and frequency of visits to green spaces.</a:t>
            </a:r>
          </a:p>
          <a:p>
            <a:pPr marL="228600" indent="-228600">
              <a:buAutoNum type="arabicPeriod" startAt="7"/>
            </a:pPr>
            <a:r>
              <a:rPr lang="en-US" sz="1200" b="0" i="0" kern="1200" dirty="0">
                <a:solidFill>
                  <a:schemeClr val="tx1"/>
                </a:solidFill>
                <a:effectLst/>
                <a:latin typeface="+mn-lt"/>
                <a:ea typeface="+mn-ea"/>
                <a:cs typeface="+mn-cs"/>
              </a:rPr>
              <a:t>Contact with nature helps children to develop cognitive, emotional, and behavioral connections to their nearby social and biophysical environments. Nature experiences are important for encouraging imagination and creativity, cognitive and intellectual development, and social relationships.</a:t>
            </a:r>
          </a:p>
          <a:p>
            <a:pPr marL="228600" indent="-228600">
              <a:buAutoNum type="arabicPeriod" startAt="7"/>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 </a:t>
            </a:r>
            <a:r>
              <a:rPr lang="en-US" sz="1200" b="1" i="0" kern="1200" dirty="0">
                <a:solidFill>
                  <a:schemeClr val="tx1"/>
                </a:solidFill>
                <a:effectLst/>
                <a:latin typeface="+mn-lt"/>
                <a:ea typeface="+mn-ea"/>
                <a:cs typeface="+mn-cs"/>
              </a:rPr>
              <a:t>Cornell University's Mann Library Entrance, </a:t>
            </a:r>
            <a:r>
              <a:rPr lang="en-US" sz="1200" b="0" i="0" kern="1200" dirty="0">
                <a:solidFill>
                  <a:schemeClr val="tx1"/>
                </a:solidFill>
                <a:effectLst/>
                <a:latin typeface="+mn-lt"/>
                <a:ea typeface="+mn-ea"/>
                <a:cs typeface="+mn-cs"/>
              </a:rPr>
              <a:t>Ithaca, NY (</a:t>
            </a:r>
            <a:r>
              <a:rPr lang="en-US" dirty="0">
                <a:hlinkClick r:id="rId5"/>
              </a:rPr>
              <a:t>http://www.sustainablesites.org/cornell-universitys-mann-library-entrance</a:t>
            </a:r>
            <a:r>
              <a:rPr lang="en-US" dirty="0"/>
              <a:t>)</a:t>
            </a:r>
            <a:endParaRPr lang="en-US" sz="1200" b="1" i="0" kern="1200" dirty="0">
              <a:solidFill>
                <a:schemeClr val="tx1"/>
              </a:solidFill>
              <a:effectLst/>
              <a:latin typeface="+mn-lt"/>
              <a:ea typeface="+mn-ea"/>
              <a:cs typeface="+mn-cs"/>
            </a:endParaRPr>
          </a:p>
          <a:p>
            <a:pPr marL="0" indent="0">
              <a:buNone/>
            </a:pPr>
            <a:endParaRPr lang="en-US" dirty="0"/>
          </a:p>
          <a:p>
            <a:pPr defTabSz="966612">
              <a:defRPr/>
            </a:pPr>
            <a:endParaRPr lang="en-US" sz="1300" dirty="0"/>
          </a:p>
          <a:p>
            <a:endParaRPr lang="en-US" dirty="0"/>
          </a:p>
        </p:txBody>
      </p:sp>
      <p:sp>
        <p:nvSpPr>
          <p:cNvPr id="4" name="Slide Number Placeholder 3"/>
          <p:cNvSpPr>
            <a:spLocks noGrp="1"/>
          </p:cNvSpPr>
          <p:nvPr>
            <p:ph type="sldNum" sz="quarter" idx="5"/>
          </p:nvPr>
        </p:nvSpPr>
        <p:spPr/>
        <p:txBody>
          <a:bodyPr/>
          <a:lstStyle/>
          <a:p>
            <a:fld id="{86C88639-A60F-4AA6-985C-D944EEAF23C8}" type="slidenum">
              <a:rPr lang="en-US" smtClean="0"/>
              <a:t>13</a:t>
            </a:fld>
            <a:endParaRPr lang="en-US"/>
          </a:p>
        </p:txBody>
      </p:sp>
    </p:spTree>
    <p:extLst>
      <p:ext uri="{BB962C8B-B14F-4D97-AF65-F5344CB8AC3E}">
        <p14:creationId xmlns:p14="http://schemas.microsoft.com/office/powerpoint/2010/main" val="51891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seconds</a:t>
            </a:r>
          </a:p>
          <a:p>
            <a:endParaRPr lang="en-US" dirty="0"/>
          </a:p>
          <a:p>
            <a:r>
              <a:rPr lang="en-US" sz="1300" dirty="0"/>
              <a:t>In 2018, the 25-year </a:t>
            </a:r>
            <a:r>
              <a:rPr lang="en-US" sz="1300" b="1" dirty="0"/>
              <a:t>Atlanta </a:t>
            </a:r>
            <a:r>
              <a:rPr lang="en-US" sz="1300" b="1" dirty="0" err="1"/>
              <a:t>BeltLine</a:t>
            </a:r>
            <a:r>
              <a:rPr lang="en-US" sz="1300" b="1" dirty="0"/>
              <a:t> </a:t>
            </a:r>
            <a:r>
              <a:rPr lang="en-US" sz="1300" dirty="0"/>
              <a:t>project, which aims to connect 45 neighborhoods via a 22-mile loop of multi-use trails, modern streetcar lines and parks and open space, adopted SITES. All new designed parks in the Atlanta </a:t>
            </a:r>
            <a:r>
              <a:rPr lang="en-US" sz="1300" dirty="0" err="1"/>
              <a:t>BeltLine</a:t>
            </a:r>
            <a:r>
              <a:rPr lang="en-US" sz="1300" dirty="0"/>
              <a:t> are required to achieve SITES Silver or Gold certification (and have a SITES AP on the team). This makes Atlanta </a:t>
            </a:r>
            <a:r>
              <a:rPr lang="en-US" sz="1300" dirty="0" err="1"/>
              <a:t>BeltLine</a:t>
            </a:r>
            <a:r>
              <a:rPr lang="en-US" sz="1300" dirty="0"/>
              <a:t> the first municipal agency in the U.S. (and world) to require SITES. ( </a:t>
            </a:r>
            <a:r>
              <a:rPr lang="en-US" dirty="0">
                <a:hlinkClick r:id="rId3"/>
              </a:rPr>
              <a:t>http://www.sustainablesites.org/atlanta-beltline-will-require-sites-certification-future-parks</a:t>
            </a:r>
            <a:r>
              <a:rPr lang="en-US" dirty="0"/>
              <a:t> )</a:t>
            </a:r>
          </a:p>
          <a:p>
            <a:endParaRPr lang="en-US" dirty="0"/>
          </a:p>
          <a:p>
            <a:r>
              <a:rPr lang="en-US" dirty="0"/>
              <a:t>Image: </a:t>
            </a:r>
          </a:p>
        </p:txBody>
      </p:sp>
      <p:sp>
        <p:nvSpPr>
          <p:cNvPr id="4" name="Slide Number Placeholder 3"/>
          <p:cNvSpPr>
            <a:spLocks noGrp="1"/>
          </p:cNvSpPr>
          <p:nvPr>
            <p:ph type="sldNum" sz="quarter" idx="5"/>
          </p:nvPr>
        </p:nvSpPr>
        <p:spPr/>
        <p:txBody>
          <a:bodyPr/>
          <a:lstStyle/>
          <a:p>
            <a:fld id="{86C88639-A60F-4AA6-985C-D944EEAF23C8}" type="slidenum">
              <a:rPr lang="en-US" smtClean="0"/>
              <a:t>14</a:t>
            </a:fld>
            <a:endParaRPr lang="en-US"/>
          </a:p>
        </p:txBody>
      </p:sp>
    </p:spTree>
    <p:extLst>
      <p:ext uri="{BB962C8B-B14F-4D97-AF65-F5344CB8AC3E}">
        <p14:creationId xmlns:p14="http://schemas.microsoft.com/office/powerpoint/2010/main" val="2657696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seconds</a:t>
            </a:r>
          </a:p>
          <a:p>
            <a:endParaRPr lang="en-US" dirty="0"/>
          </a:p>
          <a:p>
            <a:pPr marL="241653" indent="-241653">
              <a:buFont typeface="+mj-lt"/>
              <a:buAutoNum type="arabicPeriod"/>
            </a:pPr>
            <a:r>
              <a:rPr lang="en-US" sz="1300" dirty="0"/>
              <a:t>This approach to sustainable land design and development has been supported on the US federal level. </a:t>
            </a:r>
          </a:p>
          <a:p>
            <a:pPr marL="724959" lvl="1" indent="-241653">
              <a:buFont typeface="+mj-lt"/>
              <a:buAutoNum type="alphaLcParenR"/>
            </a:pPr>
            <a:r>
              <a:rPr lang="en-US" sz="1300" dirty="0"/>
              <a:t>In early 2015, the U.S. General Services Administration (GSA) adopted SITES as its new standard for GSA’s capital projects. </a:t>
            </a:r>
          </a:p>
          <a:p>
            <a:pPr marL="724959" lvl="1" indent="-241653">
              <a:buFont typeface="+mj-lt"/>
              <a:buAutoNum type="alphaLcParenR"/>
            </a:pPr>
            <a:r>
              <a:rPr lang="en-US" sz="1300" dirty="0"/>
              <a:t>It is clear from this statement (in slide) from GSA’s National Design Director that SITES is a valuable tool that provides clear performance standards and </a:t>
            </a:r>
            <a:r>
              <a:rPr lang="en-US" sz="1300" dirty="0">
                <a:latin typeface="Arial" panose="020B0604020202020204" pitchFamily="34" charset="0"/>
              </a:rPr>
              <a:t>ensures accountability</a:t>
            </a:r>
            <a:r>
              <a:rPr lang="en-US" sz="1300" dirty="0"/>
              <a:t>.</a:t>
            </a:r>
          </a:p>
          <a:p>
            <a:pPr marL="724959" lvl="1" indent="-241653">
              <a:buFont typeface="+mj-lt"/>
              <a:buAutoNum type="alphaLcParenR"/>
            </a:pPr>
            <a:endParaRPr lang="en-US" sz="1300" dirty="0"/>
          </a:p>
          <a:p>
            <a:pPr marL="241653" indent="-241653" defTabSz="966612">
              <a:buFont typeface="+mj-lt"/>
              <a:buAutoNum type="arabicPeriod"/>
              <a:defRPr/>
            </a:pPr>
            <a:r>
              <a:rPr lang="en-US" dirty="0"/>
              <a:t>In addition to office buildings and courthouses</a:t>
            </a:r>
            <a:r>
              <a:rPr lang="en-US" baseline="0" dirty="0"/>
              <a:t> like the two shown here which achieve SITES certification during the SITES pilot program</a:t>
            </a:r>
            <a:r>
              <a:rPr lang="en-US" dirty="0"/>
              <a:t>, GSA properties include</a:t>
            </a:r>
            <a:r>
              <a:rPr lang="en-US" baseline="0" dirty="0"/>
              <a:t> </a:t>
            </a:r>
            <a:r>
              <a:rPr lang="en-US" dirty="0"/>
              <a:t>land ports of entry,</a:t>
            </a:r>
            <a:r>
              <a:rPr lang="en-US" baseline="0" dirty="0"/>
              <a:t> </a:t>
            </a:r>
            <a:r>
              <a:rPr lang="en-US" dirty="0"/>
              <a:t>laboratories,</a:t>
            </a:r>
            <a:r>
              <a:rPr lang="en-US" baseline="0" dirty="0"/>
              <a:t> </a:t>
            </a:r>
            <a:r>
              <a:rPr lang="en-US" dirty="0"/>
              <a:t>post offices, and</a:t>
            </a:r>
            <a:r>
              <a:rPr lang="en-US" baseline="0" dirty="0"/>
              <a:t> </a:t>
            </a:r>
            <a:r>
              <a:rPr lang="en-US" dirty="0"/>
              <a:t>data processing centers.</a:t>
            </a:r>
            <a:endParaRPr lang="en-US" sz="2500" dirty="0">
              <a:latin typeface="Arial" panose="020B0604020202020204" pitchFamily="34" charset="0"/>
            </a:endParaRPr>
          </a:p>
          <a:p>
            <a:pPr marL="724959" lvl="1" indent="-241653" defTabSz="966612">
              <a:buFont typeface="+mj-lt"/>
              <a:buAutoNum type="alphaLcParenR"/>
              <a:defRPr/>
            </a:pPr>
            <a:r>
              <a:rPr lang="en-US" sz="2500" dirty="0">
                <a:latin typeface="Arial" panose="020B0604020202020204" pitchFamily="34" charset="0"/>
              </a:rPr>
              <a:t>The involvement of the federal government in this way is tremendously important in raising public awareness of the value of sustainably designed communities and open spaces</a:t>
            </a:r>
          </a:p>
          <a:p>
            <a:pPr marL="724959" lvl="1" indent="-241653" defTabSz="966612">
              <a:buFont typeface="+mj-lt"/>
              <a:buAutoNum type="alphaLcParenR"/>
              <a:defRPr/>
            </a:pPr>
            <a:r>
              <a:rPr lang="en-US" sz="2500" dirty="0">
                <a:latin typeface="Arial" panose="020B0604020202020204" pitchFamily="34" charset="0"/>
              </a:rPr>
              <a:t>The federal government owns or controls some 429,000 building assets comprising 3.34 billion square feet (310.3 square kilometers) of space across 50 states. </a:t>
            </a:r>
            <a:endParaRPr lang="en-US" dirty="0"/>
          </a:p>
          <a:p>
            <a:pPr defTabSz="966612">
              <a:defRPr/>
            </a:pPr>
            <a:endParaRPr lang="en-US" dirty="0"/>
          </a:p>
          <a:p>
            <a:endParaRPr lang="en-US" dirty="0"/>
          </a:p>
          <a:p>
            <a:r>
              <a:rPr lang="en-US" dirty="0"/>
              <a:t>Images:</a:t>
            </a:r>
          </a:p>
          <a:p>
            <a:r>
              <a:rPr lang="en-US" dirty="0"/>
              <a:t>Top: </a:t>
            </a:r>
            <a:r>
              <a:rPr lang="en-US" sz="1300" b="1" dirty="0"/>
              <a:t>Benjamin P. Grogan and Jerry L. Dove Federal Building</a:t>
            </a:r>
            <a:r>
              <a:rPr lang="en-US" sz="1300" dirty="0"/>
              <a:t>, Miramar, FL (</a:t>
            </a:r>
            <a:r>
              <a:rPr lang="en-US" dirty="0">
                <a:hlinkClick r:id="rId3"/>
              </a:rPr>
              <a:t>http://www.sustainablesites.org/us-federal-office-building</a:t>
            </a:r>
            <a:r>
              <a:rPr lang="en-US" dirty="0"/>
              <a:t> )</a:t>
            </a:r>
          </a:p>
          <a:p>
            <a:pPr defTabSz="966612">
              <a:defRPr/>
            </a:pPr>
            <a:r>
              <a:rPr lang="en-US" dirty="0"/>
              <a:t>Bottom: </a:t>
            </a:r>
            <a:r>
              <a:rPr lang="en-US" sz="1300" b="1" dirty="0"/>
              <a:t>Pete V. Domenici U.S. Courthouse Sustainable Landscape Renovation</a:t>
            </a:r>
            <a:r>
              <a:rPr lang="en-US" sz="1300" dirty="0"/>
              <a:t>, Albuquerque, NM</a:t>
            </a:r>
            <a:r>
              <a:rPr lang="en-US" sz="1300" b="1" dirty="0"/>
              <a:t> </a:t>
            </a:r>
            <a:r>
              <a:rPr lang="en-US" sz="1300" dirty="0"/>
              <a:t>(</a:t>
            </a:r>
            <a:r>
              <a:rPr lang="en-US" dirty="0">
                <a:hlinkClick r:id="rId4"/>
              </a:rPr>
              <a:t>http://www.sustainablesites.org/pete-v-domenici-us-courthouse-sustainable-landscape-renovation</a:t>
            </a:r>
            <a:r>
              <a:rPr lang="en-US" dirty="0"/>
              <a:t> )</a:t>
            </a:r>
            <a:endParaRPr lang="en-US" sz="1300" b="1" dirty="0"/>
          </a:p>
          <a:p>
            <a:endParaRPr lang="en-US" dirty="0"/>
          </a:p>
        </p:txBody>
      </p:sp>
      <p:sp>
        <p:nvSpPr>
          <p:cNvPr id="4" name="Slide Number Placeholder 3"/>
          <p:cNvSpPr>
            <a:spLocks noGrp="1"/>
          </p:cNvSpPr>
          <p:nvPr>
            <p:ph type="sldNum" sz="quarter" idx="5"/>
          </p:nvPr>
        </p:nvSpPr>
        <p:spPr/>
        <p:txBody>
          <a:bodyPr/>
          <a:lstStyle/>
          <a:p>
            <a:fld id="{86C88639-A60F-4AA6-985C-D944EEAF23C8}" type="slidenum">
              <a:rPr lang="en-US" smtClean="0"/>
              <a:t>15</a:t>
            </a:fld>
            <a:endParaRPr lang="en-US"/>
          </a:p>
        </p:txBody>
      </p:sp>
    </p:spTree>
    <p:extLst>
      <p:ext uri="{BB962C8B-B14F-4D97-AF65-F5344CB8AC3E}">
        <p14:creationId xmlns:p14="http://schemas.microsoft.com/office/powerpoint/2010/main" val="1805380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seconds</a:t>
            </a:r>
          </a:p>
          <a:p>
            <a:endParaRPr lang="en-US" dirty="0"/>
          </a:p>
          <a:p>
            <a:r>
              <a:rPr lang="en-US" dirty="0"/>
              <a:t>1.  SITES certification involves a process</a:t>
            </a:r>
            <a:r>
              <a:rPr lang="en-US" baseline="0" dirty="0"/>
              <a:t> that is conducted with GBCI where documentation and description is required in order to achieve the certification. </a:t>
            </a:r>
          </a:p>
          <a:p>
            <a:endParaRPr lang="en-US" baseline="0" dirty="0"/>
          </a:p>
          <a:p>
            <a:r>
              <a:rPr lang="en-US" baseline="0" dirty="0"/>
              <a:t>2.  While the technical requirements are rigorous, the strategies and approach is very do-able and the outcome is the best performing project possible. </a:t>
            </a:r>
          </a:p>
          <a:p>
            <a:endParaRPr lang="en-US" baseline="0" dirty="0"/>
          </a:p>
          <a:p>
            <a:pPr marL="241653" indent="-241653" defTabSz="483306">
              <a:buFontTx/>
              <a:buAutoNum type="arabicPeriod" startAt="3"/>
              <a:defRPr/>
            </a:pPr>
            <a:r>
              <a:rPr lang="en-US" sz="1300" dirty="0">
                <a:solidFill>
                  <a:srgbClr val="96999D"/>
                </a:solidFill>
                <a:latin typeface="Helvetica"/>
                <a:cs typeface="Helvetica"/>
              </a:rPr>
              <a:t>Careful validation ensures that SITES projects add value by creating beautiful, functional and resilient places that have multiple positive benefits for employees, visitors and the community.</a:t>
            </a:r>
          </a:p>
          <a:p>
            <a:pPr marL="241653" indent="-241653" defTabSz="483306">
              <a:buFontTx/>
              <a:buAutoNum type="arabicPeriod" startAt="3"/>
              <a:defRPr/>
            </a:pPr>
            <a:endParaRPr lang="en-US" sz="1300" dirty="0">
              <a:solidFill>
                <a:srgbClr val="96999D"/>
              </a:solidFill>
              <a:latin typeface="Helvetica"/>
              <a:cs typeface="Helvetica"/>
            </a:endParaRPr>
          </a:p>
          <a:p>
            <a:pPr marL="241653" indent="-241653" defTabSz="483306">
              <a:buFontTx/>
              <a:buAutoNum type="arabicPeriod" startAt="3"/>
              <a:defRPr/>
            </a:pPr>
            <a:r>
              <a:rPr lang="en-US" sz="1300" dirty="0">
                <a:solidFill>
                  <a:srgbClr val="96999D"/>
                </a:solidFill>
                <a:latin typeface="Helvetica"/>
                <a:cs typeface="Helvetica"/>
              </a:rPr>
              <a:t>Still some may ask, why should we certify? The response may be best explained by Jim Walker, the Director of Sustainability at the University of Texas (UT) at Austin. When he spoke at a conference about the campus transformation for their SITES Certified Dell Medical District, he was essentially asked this question, “Why is certification necessary? Can’t we incorporate sustainability guidelines into our projects?” His answer struck a chord with the audience: “How about we hand out college degrees because someone told us they did all the work?” UT is pursuing SITES certification, says Jim, because it is only through documentation and certification that UT will know whether a project has truly met their sustainability goals and standards.</a:t>
            </a:r>
          </a:p>
          <a:p>
            <a:endParaRPr lang="en-US" dirty="0"/>
          </a:p>
          <a:p>
            <a:pPr defTabSz="966612">
              <a:defRPr/>
            </a:pPr>
            <a:r>
              <a:rPr lang="en-US" sz="1300" dirty="0"/>
              <a:t>Images: </a:t>
            </a:r>
            <a:r>
              <a:rPr lang="en-US" sz="1300" b="1" dirty="0"/>
              <a:t>The University of Texas at El Paso's Campus Transformation Project</a:t>
            </a:r>
            <a:r>
              <a:rPr lang="en-US" sz="1300" dirty="0"/>
              <a:t> El Paso, TX ( </a:t>
            </a:r>
            <a:r>
              <a:rPr lang="en-US" dirty="0">
                <a:hlinkClick r:id="rId3"/>
              </a:rPr>
              <a:t>http://www.sustainablesites.org/university-texas-el-paso</a:t>
            </a:r>
            <a:r>
              <a:rPr lang="en-US" dirty="0"/>
              <a:t> )</a:t>
            </a:r>
            <a:endParaRPr lang="en-US" sz="1300" b="1" dirty="0"/>
          </a:p>
        </p:txBody>
      </p:sp>
      <p:sp>
        <p:nvSpPr>
          <p:cNvPr id="4" name="Slide Number Placeholder 3"/>
          <p:cNvSpPr>
            <a:spLocks noGrp="1"/>
          </p:cNvSpPr>
          <p:nvPr>
            <p:ph type="sldNum" sz="quarter" idx="5"/>
          </p:nvPr>
        </p:nvSpPr>
        <p:spPr/>
        <p:txBody>
          <a:bodyPr/>
          <a:lstStyle/>
          <a:p>
            <a:fld id="{86C88639-A60F-4AA6-985C-D944EEAF23C8}" type="slidenum">
              <a:rPr lang="en-US" smtClean="0"/>
              <a:t>16</a:t>
            </a:fld>
            <a:endParaRPr lang="en-US"/>
          </a:p>
        </p:txBody>
      </p:sp>
    </p:spTree>
    <p:extLst>
      <p:ext uri="{BB962C8B-B14F-4D97-AF65-F5344CB8AC3E}">
        <p14:creationId xmlns:p14="http://schemas.microsoft.com/office/powerpoint/2010/main" val="2271823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60 seconds</a:t>
            </a:r>
          </a:p>
          <a:p>
            <a:endParaRPr lang="en-US" dirty="0"/>
          </a:p>
          <a:p>
            <a:pPr marL="241653" indent="-241653">
              <a:buAutoNum type="arabicPeriod"/>
            </a:pPr>
            <a:r>
              <a:rPr lang="en-US" sz="1300" dirty="0">
                <a:latin typeface="Arial" panose="020B0604020202020204" pitchFamily="34" charset="0"/>
              </a:rPr>
              <a:t>As noted by GSA and others, third party verification is important. It provides transparency and validation. And clients get what they pay for.</a:t>
            </a:r>
          </a:p>
          <a:p>
            <a:pPr marL="241653" indent="-241653">
              <a:buAutoNum type="arabicPeriod"/>
            </a:pPr>
            <a:r>
              <a:rPr lang="en-US" sz="1300" dirty="0">
                <a:latin typeface="Arial" panose="020B0604020202020204" pitchFamily="34" charset="0"/>
              </a:rPr>
              <a:t>Without that assurance, projects can face various market disadvantages, such as “opportunity costs, accelerated obsolescence, or competitive disadvantage.”</a:t>
            </a:r>
          </a:p>
          <a:p>
            <a:pPr marL="241653" indent="-241653">
              <a:buAutoNum type="arabicPeriod"/>
            </a:pPr>
            <a:r>
              <a:rPr lang="en-US" sz="1300" dirty="0">
                <a:latin typeface="Arial" panose="020B0604020202020204" pitchFamily="34" charset="0"/>
              </a:rPr>
              <a:t>On the public projects front, third-party verification is critical to showing taxpayers that their money is being well-spent on sustainable, resilient places that save energy and money.</a:t>
            </a:r>
          </a:p>
          <a:p>
            <a:pPr marL="241653" indent="-241653">
              <a:buAutoNum type="arabicPeriod"/>
            </a:pPr>
            <a:r>
              <a:rPr lang="en-US" sz="1300" dirty="0">
                <a:latin typeface="Arial" panose="020B0604020202020204" pitchFamily="34" charset="0"/>
              </a:rPr>
              <a:t>But certification, a prominent display of leadership, also has a large impact on the community  - maximizing the overall quality of life for everyone.</a:t>
            </a:r>
            <a:endParaRPr lang="en-US" dirty="0"/>
          </a:p>
          <a:p>
            <a:endParaRPr lang="en-US" dirty="0"/>
          </a:p>
          <a:p>
            <a:r>
              <a:rPr lang="en-US" dirty="0"/>
              <a:t>Images: </a:t>
            </a:r>
            <a:r>
              <a:rPr lang="en-US" b="1" dirty="0"/>
              <a:t>Chicago Navy Pier</a:t>
            </a:r>
            <a:r>
              <a:rPr lang="en-US" dirty="0"/>
              <a:t>, Chicago, IL (</a:t>
            </a:r>
            <a:r>
              <a:rPr lang="en-US" dirty="0">
                <a:hlinkClick r:id="rId3"/>
              </a:rPr>
              <a:t>http://www.sustainablesites.org/chicago-navy-pier</a:t>
            </a:r>
            <a:r>
              <a:rPr lang="en-US" dirty="0"/>
              <a:t> )</a:t>
            </a:r>
          </a:p>
          <a:p>
            <a:endParaRPr lang="en-US" dirty="0"/>
          </a:p>
        </p:txBody>
      </p:sp>
      <p:sp>
        <p:nvSpPr>
          <p:cNvPr id="4" name="Slide Number Placeholder 3"/>
          <p:cNvSpPr>
            <a:spLocks noGrp="1"/>
          </p:cNvSpPr>
          <p:nvPr>
            <p:ph type="sldNum" sz="quarter" idx="5"/>
          </p:nvPr>
        </p:nvSpPr>
        <p:spPr/>
        <p:txBody>
          <a:bodyPr/>
          <a:lstStyle/>
          <a:p>
            <a:fld id="{86C88639-A60F-4AA6-985C-D944EEAF23C8}" type="slidenum">
              <a:rPr lang="en-US" smtClean="0"/>
              <a:t>17</a:t>
            </a:fld>
            <a:endParaRPr lang="en-US"/>
          </a:p>
        </p:txBody>
      </p:sp>
    </p:spTree>
    <p:extLst>
      <p:ext uri="{BB962C8B-B14F-4D97-AF65-F5344CB8AC3E}">
        <p14:creationId xmlns:p14="http://schemas.microsoft.com/office/powerpoint/2010/main" val="9812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seconds</a:t>
            </a:r>
          </a:p>
          <a:p>
            <a:endParaRPr lang="en-US" dirty="0"/>
          </a:p>
          <a:p>
            <a:pPr marL="457200" lvl="1" indent="-457200" defTabSz="966612">
              <a:buFont typeface="Arial" panose="020B0604020202020204" pitchFamily="34" charset="0"/>
              <a:buChar char="•"/>
            </a:pPr>
            <a:r>
              <a:rPr lang="en-US" sz="3000" dirty="0" smtClean="0"/>
              <a:t>74 projects have achieved SITES certification (27 under v2)</a:t>
            </a:r>
          </a:p>
          <a:p>
            <a:pPr marL="483306" lvl="1" indent="-483306" defTabSz="966612">
              <a:buFont typeface="Arial" panose="020B0604020202020204" pitchFamily="34" charset="0"/>
              <a:buChar char="•"/>
            </a:pPr>
            <a:r>
              <a:rPr lang="en-US" sz="3000" dirty="0" smtClean="0"/>
              <a:t>Over 200 projects are registered and certified with SITES</a:t>
            </a:r>
          </a:p>
          <a:p>
            <a:pPr marL="483306" lvl="1" indent="-483306" defTabSz="966612">
              <a:buFont typeface="Arial" panose="020B0604020202020204" pitchFamily="34" charset="0"/>
              <a:buChar char="•"/>
            </a:pPr>
            <a:r>
              <a:rPr lang="en-US" sz="3000" dirty="0" smtClean="0"/>
              <a:t>Registered and certified SITES projects represent more than 740 million gross square feet of space.</a:t>
            </a:r>
          </a:p>
          <a:p>
            <a:pPr marL="483306" lvl="1" indent="-483306" defTabSz="966612">
              <a:buFont typeface="Arial" panose="020B0604020202020204" pitchFamily="34" charset="0"/>
              <a:buChar char="•"/>
            </a:pPr>
            <a:r>
              <a:rPr lang="en-US" sz="3000" dirty="0" smtClean="0"/>
              <a:t>There are registered and certified projects in 38 U.S. states and Washington, DC, and 14 countries outside the U.S., including Canada, Mexico, Peru, Brazil, Argentina, China, Thailand, Japan, Italy and Spain.</a:t>
            </a:r>
          </a:p>
          <a:p>
            <a:pPr marL="483306" lvl="1" indent="-483306" defTabSz="966612">
              <a:buFont typeface="Arial" panose="020B0604020202020204" pitchFamily="34" charset="0"/>
              <a:buChar char="•"/>
            </a:pPr>
            <a:r>
              <a:rPr lang="en-US" sz="1200" kern="1200" dirty="0" smtClean="0">
                <a:solidFill>
                  <a:schemeClr val="tx1"/>
                </a:solidFill>
                <a:effectLst/>
                <a:latin typeface="+mn-lt"/>
                <a:ea typeface="+mn-ea"/>
                <a:cs typeface="+mn-cs"/>
              </a:rPr>
              <a:t>10 </a:t>
            </a:r>
            <a:r>
              <a:rPr lang="en-US" sz="1200" kern="1200" dirty="0" err="1" smtClean="0">
                <a:solidFill>
                  <a:schemeClr val="tx1"/>
                </a:solidFill>
                <a:effectLst/>
                <a:latin typeface="+mn-lt"/>
                <a:ea typeface="+mn-ea"/>
                <a:cs typeface="+mn-cs"/>
              </a:rPr>
              <a:t>Precertified</a:t>
            </a:r>
            <a:r>
              <a:rPr lang="en-US" sz="1200" kern="1200" smtClean="0">
                <a:solidFill>
                  <a:schemeClr val="tx1"/>
                </a:solidFill>
                <a:effectLst/>
                <a:latin typeface="+mn-lt"/>
                <a:ea typeface="+mn-ea"/>
                <a:cs typeface="+mn-cs"/>
              </a:rPr>
              <a:t> projects in U.S, China, Japan and Brazil.</a:t>
            </a:r>
          </a:p>
          <a:p>
            <a:pPr marL="0" lvl="1" indent="0" defTabSz="966612">
              <a:buFont typeface="Arial" panose="020B0604020202020204" pitchFamily="34" charset="0"/>
              <a:buNone/>
            </a:pPr>
            <a:endParaRPr lang="en-US" dirty="0"/>
          </a:p>
          <a:p>
            <a:r>
              <a:rPr lang="en-US" dirty="0"/>
              <a:t>Images:</a:t>
            </a:r>
          </a:p>
          <a:p>
            <a:pPr defTabSz="966612">
              <a:defRPr/>
            </a:pPr>
            <a:r>
              <a:rPr lang="en-US" dirty="0"/>
              <a:t>Left: </a:t>
            </a:r>
            <a:r>
              <a:rPr lang="en-US" b="1" dirty="0"/>
              <a:t>Luci and Ian Family Garden at the Lady Bird Johnson Wildflower Center</a:t>
            </a:r>
            <a:r>
              <a:rPr lang="en-US" dirty="0"/>
              <a:t>, Austin, TX (</a:t>
            </a:r>
            <a:r>
              <a:rPr lang="en-US" dirty="0">
                <a:hlinkClick r:id="rId3"/>
              </a:rPr>
              <a:t>http://www.sustainablesites.org/luci-and-ian-family-garden-lady-bird-johnson-wildflower-center</a:t>
            </a:r>
            <a:r>
              <a:rPr lang="en-US" dirty="0"/>
              <a:t> )</a:t>
            </a:r>
          </a:p>
          <a:p>
            <a:pPr defTabSz="966612">
              <a:defRPr/>
            </a:pPr>
            <a:r>
              <a:rPr lang="en-US" dirty="0"/>
              <a:t>Top right: </a:t>
            </a:r>
            <a:r>
              <a:rPr lang="en-US" sz="1300" b="1" dirty="0"/>
              <a:t>Canal Park</a:t>
            </a:r>
            <a:r>
              <a:rPr lang="en-US" sz="1300" dirty="0"/>
              <a:t>, Washington, DC (</a:t>
            </a:r>
            <a:r>
              <a:rPr lang="en-US" dirty="0">
                <a:hlinkClick r:id="rId4"/>
              </a:rPr>
              <a:t>http://www.sustainablesites.org/washington-canal-park</a:t>
            </a:r>
            <a:r>
              <a:rPr lang="en-US" dirty="0"/>
              <a:t> )</a:t>
            </a:r>
          </a:p>
        </p:txBody>
      </p:sp>
      <p:sp>
        <p:nvSpPr>
          <p:cNvPr id="4" name="Slide Number Placeholder 3"/>
          <p:cNvSpPr>
            <a:spLocks noGrp="1"/>
          </p:cNvSpPr>
          <p:nvPr>
            <p:ph type="sldNum" sz="quarter" idx="5"/>
          </p:nvPr>
        </p:nvSpPr>
        <p:spPr/>
        <p:txBody>
          <a:bodyPr/>
          <a:lstStyle/>
          <a:p>
            <a:fld id="{86C88639-A60F-4AA6-985C-D944EEAF23C8}" type="slidenum">
              <a:rPr lang="en-US" smtClean="0"/>
              <a:t>18</a:t>
            </a:fld>
            <a:endParaRPr lang="en-US"/>
          </a:p>
        </p:txBody>
      </p:sp>
    </p:spTree>
    <p:extLst>
      <p:ext uri="{BB962C8B-B14F-4D97-AF65-F5344CB8AC3E}">
        <p14:creationId xmlns:p14="http://schemas.microsoft.com/office/powerpoint/2010/main" val="2372607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dirty="0"/>
              <a:t>30 seconds</a:t>
            </a:r>
          </a:p>
          <a:p>
            <a:pPr lvl="0"/>
            <a:endParaRPr lang="en-US" sz="1300" dirty="0"/>
          </a:p>
          <a:p>
            <a:pPr lvl="0"/>
            <a:r>
              <a:rPr lang="en-US" sz="1300" dirty="0"/>
              <a:t>1.  SITES was developed through a partnership between the American Society of Landscape Architects, the Lady Bird Johnson Wildflower Center, and the US Botanic Gardens.</a:t>
            </a:r>
          </a:p>
          <a:p>
            <a:pPr lvl="0"/>
            <a:r>
              <a:rPr lang="en-US" sz="1300" dirty="0"/>
              <a:t>2.  The first guidelines (V1) were published in 2009. The</a:t>
            </a:r>
            <a:r>
              <a:rPr lang="en-US" sz="1300" baseline="0" dirty="0"/>
              <a:t> </a:t>
            </a:r>
            <a:r>
              <a:rPr lang="en-US" sz="1200" kern="1200" dirty="0">
                <a:solidFill>
                  <a:schemeClr val="tx1"/>
                </a:solidFill>
                <a:effectLst/>
                <a:latin typeface="+mn-lt"/>
                <a:ea typeface="+mn-ea"/>
                <a:cs typeface="+mn-cs"/>
              </a:rPr>
              <a:t>SITES v2 Rating System and Reference Guide were released in 2014.</a:t>
            </a:r>
            <a:endParaRPr lang="en-US" sz="1300" dirty="0"/>
          </a:p>
          <a:p>
            <a:pPr lvl="0"/>
            <a:r>
              <a:rPr lang="en-US" sz="1300" dirty="0"/>
              <a:t>3.  It is now administered by GBCI (Green Business Certification </a:t>
            </a:r>
            <a:r>
              <a:rPr lang="en-US" sz="1300" dirty="0" err="1"/>
              <a:t>Inc</a:t>
            </a:r>
            <a:r>
              <a:rPr lang="en-US" sz="1300" dirty="0"/>
              <a:t>), the same 3</a:t>
            </a:r>
            <a:r>
              <a:rPr lang="en-US" sz="1300" baseline="30000" dirty="0"/>
              <a:t>rd</a:t>
            </a:r>
            <a:r>
              <a:rPr lang="en-US" sz="1300" dirty="0"/>
              <a:t> party certification body as LEED. </a:t>
            </a:r>
          </a:p>
          <a:p>
            <a:pPr lvl="0"/>
            <a:r>
              <a:rPr lang="en-US" sz="1300" dirty="0"/>
              <a:t>4.  SITES certification is given to landscapes, site infrastructure, and spaces that demonstrate a high level of environmental and social sustainability. </a:t>
            </a:r>
          </a:p>
          <a:p>
            <a:pPr marL="342900" lvl="0" indent="-342900">
              <a:buAutoNum type="arabicPeriod" startAt="5"/>
            </a:pPr>
            <a:r>
              <a:rPr lang="en-US" sz="1300" b="0" dirty="0"/>
              <a:t>Like LEED, there are 4 certification levels (Certification, Silver, Gold, Platinum).</a:t>
            </a:r>
          </a:p>
          <a:p>
            <a:pPr marL="342900" lvl="0" indent="-342900">
              <a:buAutoNum type="arabicPeriod" startAt="5"/>
            </a:pPr>
            <a:r>
              <a:rPr lang="en-US" sz="1200" b="0" kern="1200" dirty="0">
                <a:solidFill>
                  <a:schemeClr val="tx1"/>
                </a:solidFill>
                <a:effectLst/>
                <a:latin typeface="+mn-lt"/>
                <a:ea typeface="+mn-ea"/>
                <a:cs typeface="+mn-cs"/>
              </a:rPr>
              <a:t>A LEED v4 project can now automatically earn all of the points in the Sustainable Sites credit category in LEED when they achieve SITES v2 Gold certification or higher on the same project. </a:t>
            </a:r>
            <a:r>
              <a:rPr lang="en-US" sz="1200" kern="1200" dirty="0">
                <a:solidFill>
                  <a:schemeClr val="tx1"/>
                </a:solidFill>
                <a:effectLst/>
                <a:latin typeface="+mn-lt"/>
                <a:ea typeface="+mn-ea"/>
                <a:cs typeface="+mn-cs"/>
              </a:rPr>
              <a:t>As part of this, projects would not need to separately document their LEED Sustainable SITES credits after achieving SITES certification. This is designed to recognize the projects that are going above and beyond by attempting both rating systems, and to reward them for their efforts.</a:t>
            </a:r>
          </a:p>
          <a:p>
            <a:pPr marL="0" lvl="0" indent="0">
              <a:buNone/>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err="1">
                <a:solidFill>
                  <a:schemeClr val="tx1"/>
                </a:solidFill>
                <a:effectLst/>
                <a:latin typeface="+mn-lt"/>
                <a:ea typeface="+mn-ea"/>
                <a:cs typeface="+mn-cs"/>
              </a:rPr>
              <a:t>Add’l</a:t>
            </a:r>
            <a:r>
              <a:rPr lang="en-US" sz="1200" b="0" kern="1200" dirty="0">
                <a:solidFill>
                  <a:schemeClr val="tx1"/>
                </a:solidFill>
                <a:effectLst/>
                <a:latin typeface="+mn-lt"/>
                <a:ea typeface="+mn-ea"/>
                <a:cs typeface="+mn-cs"/>
              </a:rPr>
              <a:t> speaker notes:</a:t>
            </a:r>
          </a:p>
          <a:p>
            <a:r>
              <a:rPr lang="en-US" sz="1200" kern="1200" dirty="0">
                <a:solidFill>
                  <a:schemeClr val="tx1"/>
                </a:solidFill>
                <a:effectLst/>
                <a:latin typeface="+mn-lt"/>
                <a:ea typeface="+mn-ea"/>
                <a:cs typeface="+mn-cs"/>
              </a:rPr>
              <a:t>The SITES and LEED rating systems are complementary and can be used independently or in tandem. If you would like your project to benefit from certifying to both SITES and LEED, you can take advantage of the synergies between them. As a reminder, the LEED rating system applies to your project building and the site it is located on, while the SITES rating system applies to everything on your site, except your building (with a few exceptions).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Review the </a:t>
            </a:r>
            <a:r>
              <a:rPr lang="en-US" sz="1200" u="none" kern="1200" dirty="0">
                <a:solidFill>
                  <a:schemeClr val="tx1"/>
                </a:solidFill>
                <a:effectLst/>
                <a:latin typeface="+mn-lt"/>
                <a:ea typeface="+mn-ea"/>
                <a:cs typeface="+mn-cs"/>
              </a:rPr>
              <a:t>LEED-SITES Synergies documents </a:t>
            </a:r>
            <a:r>
              <a:rPr lang="en-US" sz="1200" kern="1200" dirty="0">
                <a:solidFill>
                  <a:schemeClr val="tx1"/>
                </a:solidFill>
                <a:effectLst/>
                <a:latin typeface="+mn-lt"/>
                <a:ea typeface="+mn-ea"/>
                <a:cs typeface="+mn-cs"/>
              </a:rPr>
              <a:t>to learn more about how SITES interfaces with LEED BD+C and ND rating systems (v4/v2009). </a:t>
            </a:r>
            <a:r>
              <a:rPr lang="en-US" dirty="0">
                <a:hlinkClick r:id="rId3"/>
              </a:rPr>
              <a:t>http://www.sustainablesites.org/resources</a:t>
            </a:r>
            <a:r>
              <a:rPr lang="en-US" dirty="0"/>
              <a:t> </a:t>
            </a:r>
            <a:endParaRPr lang="en-US" sz="1200" kern="1200" dirty="0">
              <a:solidFill>
                <a:schemeClr val="tx1"/>
              </a:solidFill>
              <a:effectLst/>
              <a:latin typeface="+mn-lt"/>
              <a:ea typeface="+mn-ea"/>
              <a:cs typeface="+mn-cs"/>
            </a:endParaRPr>
          </a:p>
          <a:p>
            <a:pPr marL="342900" lvl="0" indent="-342900">
              <a:buAutoNum type="arabicPeriod" startAt="5"/>
            </a:pPr>
            <a:endParaRPr lang="en-US" sz="1200" kern="1200" dirty="0">
              <a:solidFill>
                <a:schemeClr val="tx1"/>
              </a:solidFill>
              <a:effectLst/>
              <a:latin typeface="+mn-lt"/>
              <a:ea typeface="+mn-ea"/>
              <a:cs typeface="+mn-cs"/>
            </a:endParaRPr>
          </a:p>
          <a:p>
            <a:pPr marL="800100" lvl="1" indent="-342900">
              <a:buAutoNum type="arabicPeriod" startAt="5"/>
            </a:pPr>
            <a:endParaRPr lang="en-US" sz="1300" dirty="0"/>
          </a:p>
          <a:p>
            <a:endParaRPr lang="en-US" dirty="0"/>
          </a:p>
          <a:p>
            <a:endParaRPr lang="en-US" dirty="0"/>
          </a:p>
        </p:txBody>
      </p:sp>
      <p:sp>
        <p:nvSpPr>
          <p:cNvPr id="4" name="Slide Number Placeholder 3"/>
          <p:cNvSpPr>
            <a:spLocks noGrp="1"/>
          </p:cNvSpPr>
          <p:nvPr>
            <p:ph type="sldNum" sz="quarter" idx="10"/>
          </p:nvPr>
        </p:nvSpPr>
        <p:spPr/>
        <p:txBody>
          <a:bodyPr/>
          <a:lstStyle/>
          <a:p>
            <a:fld id="{86C88639-A60F-4AA6-985C-D944EEAF23C8}" type="slidenum">
              <a:rPr lang="en-US" smtClean="0"/>
              <a:t>2</a:t>
            </a:fld>
            <a:endParaRPr lang="en-US"/>
          </a:p>
        </p:txBody>
      </p:sp>
    </p:spTree>
    <p:extLst>
      <p:ext uri="{BB962C8B-B14F-4D97-AF65-F5344CB8AC3E}">
        <p14:creationId xmlns:p14="http://schemas.microsoft.com/office/powerpoint/2010/main" val="2915873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300" dirty="0"/>
              <a:t>30 seconds</a:t>
            </a:r>
          </a:p>
          <a:p>
            <a:pPr lvl="1"/>
            <a:endParaRPr lang="en-US" sz="1300" dirty="0"/>
          </a:p>
          <a:p>
            <a:pPr lvl="1"/>
            <a:r>
              <a:rPr lang="en-US" sz="1300" dirty="0"/>
              <a:t>1.  SITES drives the dramatic transformation of landscapes and generates economic, social, &amp; ecological value. </a:t>
            </a:r>
          </a:p>
          <a:p>
            <a:pPr lvl="1"/>
            <a:r>
              <a:rPr lang="en-US" sz="1300" dirty="0"/>
              <a:t>2.  SITES aligns land development and management with innovative sustainable design through 4 goals:</a:t>
            </a:r>
          </a:p>
          <a:p>
            <a:pPr lvl="2"/>
            <a:r>
              <a:rPr lang="en-US" sz="1300" dirty="0"/>
              <a:t>a.  Creating regenerative systems and fostering resiliency;</a:t>
            </a:r>
          </a:p>
          <a:p>
            <a:pPr lvl="2"/>
            <a:r>
              <a:rPr lang="en-US" sz="1300" dirty="0"/>
              <a:t>b.  Ensuring future resource supply and mitigating climate change;</a:t>
            </a:r>
          </a:p>
          <a:p>
            <a:pPr lvl="2"/>
            <a:r>
              <a:rPr lang="en-US" sz="1300" dirty="0"/>
              <a:t>c.  Transforming the market through design, development, and maintenance practices; and</a:t>
            </a:r>
          </a:p>
          <a:p>
            <a:pPr lvl="2"/>
            <a:r>
              <a:rPr lang="en-US" sz="1300" dirty="0"/>
              <a:t>d.  Enhancing human well-being and strengthening community.</a:t>
            </a:r>
          </a:p>
          <a:p>
            <a:endParaRPr lang="en-US" dirty="0"/>
          </a:p>
          <a:p>
            <a:r>
              <a:rPr lang="en-US" dirty="0"/>
              <a:t>For reference</a:t>
            </a:r>
            <a:r>
              <a:rPr lang="en-US" baseline="0" dirty="0"/>
              <a:t> only: </a:t>
            </a:r>
            <a:endParaRPr lang="en-US" dirty="0"/>
          </a:p>
          <a:p>
            <a:r>
              <a:rPr lang="en-US" dirty="0"/>
              <a:t>Images:</a:t>
            </a:r>
          </a:p>
          <a:p>
            <a:pPr defTabSz="966612">
              <a:defRPr/>
            </a:pPr>
            <a:r>
              <a:rPr lang="en-US" dirty="0"/>
              <a:t>LEFT: Before / after images of </a:t>
            </a:r>
            <a:r>
              <a:rPr lang="en-US" b="1" dirty="0"/>
              <a:t>Hunts Point Landing </a:t>
            </a:r>
            <a:r>
              <a:rPr lang="en-US" sz="1300" b="1" dirty="0"/>
              <a:t>in Bronx, New York</a:t>
            </a:r>
            <a:r>
              <a:rPr lang="en-US" sz="1300" dirty="0"/>
              <a:t>, where they turned this paved dead-end street into a vibrant 1.5-acre park. This project was a brownfield and located in a highly-urbanized industrial and commercial area. This project restored the waterfront, treated </a:t>
            </a:r>
            <a:r>
              <a:rPr lang="en-US" sz="1300" dirty="0" err="1"/>
              <a:t>stormwater</a:t>
            </a:r>
            <a:r>
              <a:rPr lang="en-US" sz="1300" dirty="0"/>
              <a:t> runoff on site, and re-used many of the onsite materials in the final design. A</a:t>
            </a:r>
            <a:r>
              <a:rPr lang="en-US" dirty="0"/>
              <a:t>lthough the</a:t>
            </a:r>
            <a:r>
              <a:rPr lang="en-US" baseline="0" dirty="0"/>
              <a:t> street ended in</a:t>
            </a:r>
            <a:r>
              <a:rPr lang="en-US" dirty="0"/>
              <a:t> little more than a desolate slab of asphalt that had few visitors,</a:t>
            </a:r>
            <a:r>
              <a:rPr lang="en-US" baseline="0" dirty="0"/>
              <a:t> it was</a:t>
            </a:r>
            <a:r>
              <a:rPr lang="en-US" dirty="0"/>
              <a:t> one of the spots where fishermen for ages cast lines. A key project goal was to integrate public recreation with sustainable design practices. The</a:t>
            </a:r>
            <a:r>
              <a:rPr lang="en-US" baseline="0" dirty="0"/>
              <a:t> site was</a:t>
            </a:r>
            <a:r>
              <a:rPr lang="en-US" dirty="0"/>
              <a:t> transformed into a lush green</a:t>
            </a:r>
            <a:r>
              <a:rPr lang="en-US" baseline="0" dirty="0"/>
              <a:t> space</a:t>
            </a:r>
            <a:r>
              <a:rPr lang="en-US" dirty="0"/>
              <a:t> of native vegetation with</a:t>
            </a:r>
            <a:r>
              <a:rPr lang="en-US" baseline="0" dirty="0"/>
              <a:t> </a:t>
            </a:r>
            <a:r>
              <a:rPr lang="en-US" sz="1300" dirty="0"/>
              <a:t>sustainable solutions for water treatment using </a:t>
            </a:r>
            <a:r>
              <a:rPr lang="en-US" dirty="0"/>
              <a:t>wetlands and bio-filtration pools and reef balls at the water’s edge for oysters and mussels to spawn. It</a:t>
            </a:r>
            <a:r>
              <a:rPr lang="en-US" baseline="0" dirty="0"/>
              <a:t> also now </a:t>
            </a:r>
            <a:r>
              <a:rPr lang="en-US" dirty="0"/>
              <a:t>offers a fishing pier, kayak launch, boat storage and tidal pools. The site’s linear shape</a:t>
            </a:r>
            <a:r>
              <a:rPr lang="en-US" baseline="0" dirty="0"/>
              <a:t> </a:t>
            </a:r>
            <a:r>
              <a:rPr lang="en-US" dirty="0"/>
              <a:t>was used to organize program activities that transition from more active and intensively used in the upland sector to more passive and water-based toward the restored shoreline. </a:t>
            </a:r>
            <a:r>
              <a:rPr lang="en-US" sz="1300" dirty="0"/>
              <a:t>Surrounded by industrial, commercial and residential uses, the park now provides a safe, accessible location for fishermen to pull in their daily catch and families to gather for a weekend picnic. (</a:t>
            </a:r>
            <a:r>
              <a:rPr lang="en-US" dirty="0">
                <a:hlinkClick r:id="rId3"/>
              </a:rPr>
              <a:t>http://www.sustainablesites.org/hunts-point-landing</a:t>
            </a:r>
            <a:r>
              <a:rPr lang="en-US" dirty="0"/>
              <a:t> )</a:t>
            </a:r>
          </a:p>
          <a:p>
            <a:endParaRPr lang="en-US" dirty="0"/>
          </a:p>
          <a:p>
            <a:r>
              <a:rPr lang="en-US" dirty="0"/>
              <a:t>RIGHT: (Before / after images</a:t>
            </a:r>
            <a:r>
              <a:rPr lang="en-US" baseline="0" dirty="0"/>
              <a:t>) </a:t>
            </a:r>
            <a:r>
              <a:rPr lang="en-US" b="1" dirty="0"/>
              <a:t>Novus International Headquarters Campus</a:t>
            </a:r>
            <a:r>
              <a:rPr lang="en-US" dirty="0"/>
              <a:t>,</a:t>
            </a:r>
            <a:r>
              <a:rPr lang="en-US" baseline="0" dirty="0"/>
              <a:t> </a:t>
            </a:r>
            <a:r>
              <a:rPr lang="en-US" sz="1300" dirty="0"/>
              <a:t>located at the Missouri Research Park in St. Charles, Missouri, is a nine-acre site that has been developed to a new standard for sustainable site design. The intent of the campus master plan is to preserve and enhance natural habitats, focus on improving vegetation and hydrology of the site, and create an active and healthy environment that employees can be proud of and inspired to interact in. The project addresses several sustainable design best practices including hydrology, wildlife habitat enhancement and monitoring, improved soils and vegetation. There is an emphasis on using regional materials and implementing features that address human health and well-being of site visitors and employees. (</a:t>
            </a:r>
            <a:r>
              <a:rPr lang="en-US" dirty="0">
                <a:hlinkClick r:id="rId4"/>
              </a:rPr>
              <a:t>http://www.sustainablesites.org/novus-international-headquarters-campus</a:t>
            </a:r>
            <a:r>
              <a:rPr lang="en-US" dirty="0"/>
              <a:t> )</a:t>
            </a:r>
          </a:p>
        </p:txBody>
      </p:sp>
      <p:sp>
        <p:nvSpPr>
          <p:cNvPr id="4" name="Slide Number Placeholder 3"/>
          <p:cNvSpPr>
            <a:spLocks noGrp="1"/>
          </p:cNvSpPr>
          <p:nvPr>
            <p:ph type="sldNum" sz="quarter" idx="5"/>
          </p:nvPr>
        </p:nvSpPr>
        <p:spPr/>
        <p:txBody>
          <a:bodyPr/>
          <a:lstStyle/>
          <a:p>
            <a:fld id="{86C88639-A60F-4AA6-985C-D944EEAF23C8}" type="slidenum">
              <a:rPr lang="en-US" smtClean="0"/>
              <a:t>3</a:t>
            </a:fld>
            <a:endParaRPr lang="en-US"/>
          </a:p>
        </p:txBody>
      </p:sp>
    </p:spTree>
    <p:extLst>
      <p:ext uri="{BB962C8B-B14F-4D97-AF65-F5344CB8AC3E}">
        <p14:creationId xmlns:p14="http://schemas.microsoft.com/office/powerpoint/2010/main" val="3126508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300" dirty="0"/>
              <a:t>30 seconds</a:t>
            </a:r>
          </a:p>
          <a:p>
            <a:pPr lvl="1"/>
            <a:endParaRPr lang="en-US" sz="1300" dirty="0"/>
          </a:p>
          <a:p>
            <a:pPr lvl="1"/>
            <a:r>
              <a:rPr lang="en-US" sz="1300" dirty="0"/>
              <a:t>1.  SITES is </a:t>
            </a:r>
          </a:p>
          <a:p>
            <a:pPr lvl="2"/>
            <a:r>
              <a:rPr lang="en-US" sz="1300" dirty="0"/>
              <a:t>a.  Flexible and adaptable to all types of projects</a:t>
            </a:r>
          </a:p>
          <a:p>
            <a:pPr lvl="2"/>
            <a:r>
              <a:rPr lang="en-US" sz="1300" dirty="0"/>
              <a:t>b.  With or without a building for</a:t>
            </a:r>
          </a:p>
          <a:p>
            <a:pPr lvl="2"/>
            <a:r>
              <a:rPr lang="en-US" sz="1300" dirty="0"/>
              <a:t>c.  New construction on undeveloped landscapes or major renovation of existing sites.</a:t>
            </a:r>
          </a:p>
          <a:p>
            <a:pPr marL="724959" lvl="1" indent="-241653">
              <a:buAutoNum type="arabicPeriod" startAt="2"/>
            </a:pPr>
            <a:r>
              <a:rPr lang="en-US" sz="1300" dirty="0"/>
              <a:t>There is no maximum sized site, but the minimum site is considered 2,000sf; budgets typically range from less than $20,000 to over $20 million.</a:t>
            </a:r>
          </a:p>
          <a:p>
            <a:pPr marL="724959" lvl="1" indent="-241653">
              <a:buAutoNum type="arabicPeriod" startAt="2"/>
            </a:pPr>
            <a:r>
              <a:rPr lang="en-US" sz="1300" dirty="0"/>
              <a:t>Today, there are nearly </a:t>
            </a:r>
            <a:r>
              <a:rPr lang="en-US" sz="1300" b="1" dirty="0"/>
              <a:t>170 registered and certified SITES projects. 18 of those were certified using the current SITES v2 Rating System.</a:t>
            </a:r>
          </a:p>
          <a:p>
            <a:endParaRPr lang="en-US" dirty="0"/>
          </a:p>
          <a:p>
            <a:r>
              <a:rPr lang="en-US" b="0" dirty="0"/>
              <a:t>Top Left: </a:t>
            </a:r>
            <a:r>
              <a:rPr lang="en-US" b="1" dirty="0"/>
              <a:t>Washington</a:t>
            </a:r>
            <a:r>
              <a:rPr lang="en-US" b="0" dirty="0"/>
              <a:t> </a:t>
            </a:r>
            <a:r>
              <a:rPr lang="en-US" b="1" dirty="0"/>
              <a:t>Canal Park, </a:t>
            </a:r>
            <a:r>
              <a:rPr lang="en-US" b="0" dirty="0"/>
              <a:t>Washington, DC (</a:t>
            </a:r>
            <a:r>
              <a:rPr lang="en-US" dirty="0">
                <a:hlinkClick r:id="rId3"/>
              </a:rPr>
              <a:t>http://www.sustainablesites.org/washington-canal-park</a:t>
            </a:r>
            <a:r>
              <a:rPr lang="en-US" dirty="0"/>
              <a:t>)</a:t>
            </a:r>
            <a:endParaRPr lang="en-US" b="0" dirty="0"/>
          </a:p>
          <a:p>
            <a:pPr defTabSz="966612"/>
            <a:r>
              <a:rPr lang="en-US" b="0" dirty="0"/>
              <a:t>Top Center: </a:t>
            </a:r>
            <a:r>
              <a:rPr lang="en-US" sz="1300" b="1" dirty="0"/>
              <a:t>Meadow Lake / Main Parking Lot at the Morton Arboretum, </a:t>
            </a:r>
            <a:r>
              <a:rPr lang="en-US" sz="1300" dirty="0"/>
              <a:t>Lisle, IL (</a:t>
            </a:r>
            <a:r>
              <a:rPr lang="en-US" dirty="0">
                <a:hlinkClick r:id="rId4"/>
              </a:rPr>
              <a:t>http://www.sustainablesites.org/meadow-lake-main-parking-lot-morton-arboretum</a:t>
            </a:r>
            <a:r>
              <a:rPr lang="en-US" dirty="0"/>
              <a:t>)</a:t>
            </a:r>
            <a:endParaRPr lang="en-US" b="0" dirty="0"/>
          </a:p>
          <a:p>
            <a:pPr defTabSz="966612"/>
            <a:r>
              <a:rPr lang="en-US" b="0" dirty="0"/>
              <a:t>Top Right: </a:t>
            </a:r>
            <a:r>
              <a:rPr lang="en-US" sz="1300" b="1" dirty="0" err="1"/>
              <a:t>Swaner</a:t>
            </a:r>
            <a:r>
              <a:rPr lang="en-US" sz="1300" b="1" dirty="0"/>
              <a:t> </a:t>
            </a:r>
            <a:r>
              <a:rPr lang="en-US" sz="1300" b="1" dirty="0" err="1"/>
              <a:t>Ecocenter</a:t>
            </a:r>
            <a:r>
              <a:rPr lang="en-US" sz="1300" b="1" dirty="0"/>
              <a:t>, </a:t>
            </a:r>
            <a:r>
              <a:rPr lang="en-US" sz="1300" dirty="0"/>
              <a:t>Park City, UT (</a:t>
            </a:r>
            <a:r>
              <a:rPr lang="en-US" dirty="0">
                <a:hlinkClick r:id="rId5"/>
              </a:rPr>
              <a:t>http://www.sustainablesites.org/swaner-ecocenter</a:t>
            </a:r>
            <a:r>
              <a:rPr lang="en-US" dirty="0"/>
              <a:t>)</a:t>
            </a:r>
            <a:endParaRPr lang="en-US" b="0" dirty="0"/>
          </a:p>
          <a:p>
            <a:pPr defTabSz="966612"/>
            <a:r>
              <a:rPr lang="en-US" b="0" dirty="0"/>
              <a:t>Middle Left: </a:t>
            </a:r>
            <a:r>
              <a:rPr lang="en-US" sz="1300" b="1" dirty="0" err="1"/>
              <a:t>Perkins+Will</a:t>
            </a:r>
            <a:r>
              <a:rPr lang="en-US" sz="1300" b="1" dirty="0"/>
              <a:t> Atlanta Office, </a:t>
            </a:r>
            <a:r>
              <a:rPr lang="en-US" sz="1300" dirty="0"/>
              <a:t>Atlanta, GA (</a:t>
            </a:r>
            <a:r>
              <a:rPr lang="en-US" dirty="0">
                <a:hlinkClick r:id="rId6"/>
              </a:rPr>
              <a:t>http://www.sustainablesites.org/perkinswill-atlanta-office</a:t>
            </a:r>
            <a:r>
              <a:rPr lang="en-US" dirty="0"/>
              <a:t>)</a:t>
            </a:r>
            <a:endParaRPr lang="en-US" b="0" dirty="0"/>
          </a:p>
          <a:p>
            <a:pPr defTabSz="966612"/>
            <a:r>
              <a:rPr lang="en-US" b="0" dirty="0"/>
              <a:t>Middle Center: </a:t>
            </a:r>
            <a:r>
              <a:rPr lang="en-US" sz="1300" b="1" dirty="0"/>
              <a:t>Taylor Residence</a:t>
            </a:r>
            <a:r>
              <a:rPr lang="en-US" sz="1300" dirty="0"/>
              <a:t>, Kennett Square, PA 9</a:t>
            </a:r>
            <a:r>
              <a:rPr lang="en-US" dirty="0">
                <a:hlinkClick r:id="rId7"/>
              </a:rPr>
              <a:t>http://www.sustainablesites.org/taylor-residence</a:t>
            </a:r>
            <a:r>
              <a:rPr lang="en-US" dirty="0"/>
              <a:t>)</a:t>
            </a:r>
            <a:endParaRPr lang="en-US" b="0" dirty="0"/>
          </a:p>
          <a:p>
            <a:r>
              <a:rPr lang="en-US" b="0" dirty="0"/>
              <a:t>Middle Right: </a:t>
            </a:r>
            <a:r>
              <a:rPr lang="en-US" sz="1300" b="1" dirty="0">
                <a:solidFill>
                  <a:schemeClr val="bg1"/>
                </a:solidFill>
                <a:latin typeface="Gotham Medium"/>
                <a:cs typeface="Gotham Medium"/>
              </a:rPr>
              <a:t>38 Dolores</a:t>
            </a:r>
            <a:r>
              <a:rPr lang="en-US" sz="1300" dirty="0">
                <a:solidFill>
                  <a:schemeClr val="bg1"/>
                </a:solidFill>
                <a:latin typeface="Gotham Medium"/>
                <a:cs typeface="Gotham Medium"/>
              </a:rPr>
              <a:t>, San Francisco, CA (</a:t>
            </a:r>
            <a:r>
              <a:rPr lang="en-US" dirty="0">
                <a:hlinkClick r:id="rId8"/>
              </a:rPr>
              <a:t>http://www.sustainablesites.org/38-Dolores</a:t>
            </a:r>
            <a:r>
              <a:rPr lang="en-US" dirty="0"/>
              <a:t>)</a:t>
            </a:r>
            <a:endParaRPr lang="en-US" b="0" dirty="0"/>
          </a:p>
          <a:p>
            <a:pPr defTabSz="966612"/>
            <a:r>
              <a:rPr lang="en-US" b="0" dirty="0"/>
              <a:t>Bottom Left: </a:t>
            </a:r>
            <a:r>
              <a:rPr lang="en-US" sz="1300" b="1" dirty="0">
                <a:solidFill>
                  <a:schemeClr val="bg1"/>
                </a:solidFill>
                <a:latin typeface="Gotham Medium"/>
                <a:cs typeface="Gotham Medium"/>
              </a:rPr>
              <a:t>Bat Cave Draw and Visitor Center Rehabilitation, </a:t>
            </a:r>
            <a:r>
              <a:rPr lang="en-US" sz="1300" dirty="0"/>
              <a:t>Carlsbad Caverns National Park, NM (</a:t>
            </a:r>
            <a:r>
              <a:rPr lang="en-US" dirty="0">
                <a:hlinkClick r:id="rId9"/>
              </a:rPr>
              <a:t>http://www.sustainablesites.org/bat-cave-draw-and-visitor-center-rehabilitation</a:t>
            </a:r>
            <a:r>
              <a:rPr lang="en-US" dirty="0"/>
              <a:t>)</a:t>
            </a:r>
            <a:endParaRPr lang="en-US" b="1" dirty="0"/>
          </a:p>
          <a:p>
            <a:pPr defTabSz="966612"/>
            <a:r>
              <a:rPr lang="en-US" b="0" dirty="0"/>
              <a:t>Bottom Center: </a:t>
            </a:r>
            <a:r>
              <a:rPr lang="en-US" sz="1300" b="1" dirty="0"/>
              <a:t>Benjamin P. Grogan and Jerry L. Dove Federal Building</a:t>
            </a:r>
            <a:r>
              <a:rPr lang="en-US" sz="1300" dirty="0"/>
              <a:t>, Miramar, FL (</a:t>
            </a:r>
            <a:r>
              <a:rPr lang="en-US" dirty="0">
                <a:hlinkClick r:id="rId10"/>
              </a:rPr>
              <a:t>http://www.sustainablesites.org/us-federal-office-building</a:t>
            </a:r>
            <a:r>
              <a:rPr lang="en-US" dirty="0"/>
              <a:t> )</a:t>
            </a:r>
            <a:endParaRPr lang="en-US" b="0" dirty="0"/>
          </a:p>
          <a:p>
            <a:pPr defTabSz="966612"/>
            <a:r>
              <a:rPr lang="en-US" b="0" dirty="0"/>
              <a:t>Bottom Right: </a:t>
            </a:r>
            <a:r>
              <a:rPr lang="en-US" sz="1300" b="1" dirty="0"/>
              <a:t>Burbank Water and Power – </a:t>
            </a:r>
            <a:r>
              <a:rPr lang="en-US" sz="1300" b="1" dirty="0" err="1"/>
              <a:t>Ecocampus</a:t>
            </a:r>
            <a:r>
              <a:rPr lang="en-US" sz="1300" b="1" dirty="0"/>
              <a:t>, </a:t>
            </a:r>
            <a:r>
              <a:rPr lang="en-US" sz="1300" dirty="0"/>
              <a:t>Burbank, CA (</a:t>
            </a:r>
            <a:r>
              <a:rPr lang="en-US" dirty="0">
                <a:hlinkClick r:id="rId11"/>
              </a:rPr>
              <a:t>http://www.sustainablesites.org/burbank-water-and-power-ecocampus</a:t>
            </a:r>
            <a:r>
              <a:rPr lang="en-US" dirty="0"/>
              <a:t>)</a:t>
            </a:r>
            <a:endParaRPr lang="en-US" sz="1300" b="1" dirty="0"/>
          </a:p>
          <a:p>
            <a:endParaRPr lang="en-US" b="0" dirty="0"/>
          </a:p>
          <a:p>
            <a:endParaRPr lang="en-US" b="1" dirty="0"/>
          </a:p>
          <a:p>
            <a:endParaRPr lang="en-US" b="1" dirty="0"/>
          </a:p>
        </p:txBody>
      </p:sp>
      <p:sp>
        <p:nvSpPr>
          <p:cNvPr id="4" name="Slide Number Placeholder 3"/>
          <p:cNvSpPr>
            <a:spLocks noGrp="1"/>
          </p:cNvSpPr>
          <p:nvPr>
            <p:ph type="sldNum" sz="quarter" idx="5"/>
          </p:nvPr>
        </p:nvSpPr>
        <p:spPr/>
        <p:txBody>
          <a:bodyPr/>
          <a:lstStyle/>
          <a:p>
            <a:fld id="{86C88639-A60F-4AA6-985C-D944EEAF23C8}" type="slidenum">
              <a:rPr lang="en-US" smtClean="0"/>
              <a:t>4</a:t>
            </a:fld>
            <a:endParaRPr lang="en-US"/>
          </a:p>
        </p:txBody>
      </p:sp>
    </p:spTree>
    <p:extLst>
      <p:ext uri="{BB962C8B-B14F-4D97-AF65-F5344CB8AC3E}">
        <p14:creationId xmlns:p14="http://schemas.microsoft.com/office/powerpoint/2010/main" val="3746546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300" dirty="0"/>
              <a:t>30 seconds</a:t>
            </a:r>
          </a:p>
          <a:p>
            <a:pPr lvl="1"/>
            <a:endParaRPr lang="en-US" sz="1300" dirty="0"/>
          </a:p>
          <a:p>
            <a:pPr lvl="1"/>
            <a:r>
              <a:rPr lang="en-US" sz="1300" dirty="0"/>
              <a:t>1.  Given the applicability of SITES to almost any project, the real question is, “Why not use the rating system?”</a:t>
            </a:r>
          </a:p>
          <a:p>
            <a:pPr lvl="1"/>
            <a:r>
              <a:rPr lang="en-US" sz="1300" dirty="0"/>
              <a:t>2.  The answer we typically hear is, “It costs time and money.”</a:t>
            </a:r>
          </a:p>
          <a:p>
            <a:pPr marL="724959" lvl="1" indent="-241653">
              <a:buAutoNum type="arabicPeriod" startAt="3"/>
            </a:pPr>
            <a:r>
              <a:rPr lang="en-US" sz="1300" dirty="0"/>
              <a:t>Because there is an investment to pursue SITES certification, we will explore this through the lens of your </a:t>
            </a:r>
            <a:r>
              <a:rPr lang="en-US" sz="1300" u="sng" dirty="0"/>
              <a:t>return on investment</a:t>
            </a:r>
            <a:r>
              <a:rPr lang="en-US" sz="1300" dirty="0"/>
              <a:t>.</a:t>
            </a:r>
          </a:p>
          <a:p>
            <a:pPr marL="483306" lvl="1"/>
            <a:endParaRPr lang="en-US" sz="1300" dirty="0"/>
          </a:p>
          <a:p>
            <a:pPr defTabSz="966612">
              <a:defRPr/>
            </a:pPr>
            <a:r>
              <a:rPr lang="en-US" dirty="0"/>
              <a:t>Images: </a:t>
            </a:r>
          </a:p>
          <a:p>
            <a:pPr marL="0" lvl="1" defTabSz="966612">
              <a:defRPr/>
            </a:pPr>
            <a:r>
              <a:rPr lang="en-US" sz="1300" dirty="0"/>
              <a:t>Left: Anacostia Watershed Society Headquarters, Bladensburg, MD (</a:t>
            </a:r>
            <a:r>
              <a:rPr lang="en-US" dirty="0">
                <a:hlinkClick r:id="rId3"/>
              </a:rPr>
              <a:t>http://www.sustainablesites.org/anacostia-watershed-society-headquarters</a:t>
            </a:r>
            <a:r>
              <a:rPr lang="en-US" dirty="0"/>
              <a:t> )</a:t>
            </a:r>
            <a:endParaRPr lang="en-US" sz="1300" dirty="0"/>
          </a:p>
          <a:p>
            <a:pPr marL="0" lvl="1" defTabSz="966612">
              <a:defRPr/>
            </a:pPr>
            <a:r>
              <a:rPr lang="en-US" sz="1300" dirty="0"/>
              <a:t>Right: </a:t>
            </a:r>
            <a:r>
              <a:rPr lang="en-US" sz="1300" b="1" dirty="0"/>
              <a:t>Phipps' Center for Sustainable Landscapes</a:t>
            </a:r>
            <a:r>
              <a:rPr lang="en-US" sz="1300" dirty="0"/>
              <a:t>, Pittsburgh, PA </a:t>
            </a:r>
            <a:r>
              <a:rPr lang="en-US" dirty="0"/>
              <a:t> (</a:t>
            </a:r>
            <a:r>
              <a:rPr lang="en-US" dirty="0">
                <a:hlinkClick r:id="rId4"/>
              </a:rPr>
              <a:t>http://www.sustainablesites.org/phipps-center-sustainable-landscapes</a:t>
            </a:r>
            <a:r>
              <a:rPr lang="en-US" dirty="0"/>
              <a:t> )</a:t>
            </a:r>
          </a:p>
          <a:p>
            <a:endParaRPr lang="en-US" dirty="0"/>
          </a:p>
        </p:txBody>
      </p:sp>
      <p:sp>
        <p:nvSpPr>
          <p:cNvPr id="4" name="Slide Number Placeholder 3"/>
          <p:cNvSpPr>
            <a:spLocks noGrp="1"/>
          </p:cNvSpPr>
          <p:nvPr>
            <p:ph type="sldNum" sz="quarter" idx="5"/>
          </p:nvPr>
        </p:nvSpPr>
        <p:spPr/>
        <p:txBody>
          <a:bodyPr/>
          <a:lstStyle/>
          <a:p>
            <a:fld id="{86C88639-A60F-4AA6-985C-D944EEAF23C8}" type="slidenum">
              <a:rPr lang="en-US" smtClean="0"/>
              <a:t>5</a:t>
            </a:fld>
            <a:endParaRPr lang="en-US"/>
          </a:p>
        </p:txBody>
      </p:sp>
    </p:spTree>
    <p:extLst>
      <p:ext uri="{BB962C8B-B14F-4D97-AF65-F5344CB8AC3E}">
        <p14:creationId xmlns:p14="http://schemas.microsoft.com/office/powerpoint/2010/main" val="2035924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300" dirty="0"/>
              <a:t>20 seconds</a:t>
            </a:r>
          </a:p>
          <a:p>
            <a:pPr lvl="1"/>
            <a:endParaRPr lang="en-US" sz="1300" dirty="0"/>
          </a:p>
          <a:p>
            <a:pPr lvl="1"/>
            <a:r>
              <a:rPr lang="en-US" sz="1300" dirty="0"/>
              <a:t>1.  The next slides provide several arguments supporting the SITES framework as the best tool to meet your project’s goal</a:t>
            </a:r>
          </a:p>
          <a:p>
            <a:pPr lvl="2"/>
            <a:r>
              <a:rPr lang="en-US" sz="1300" dirty="0"/>
              <a:t>a.  It establishes a concise framework establishing goals &amp; fostering team collaboration</a:t>
            </a:r>
          </a:p>
          <a:p>
            <a:pPr lvl="2"/>
            <a:r>
              <a:rPr lang="en-US" sz="1300" dirty="0"/>
              <a:t>b.  It considers operations and maintenance improving site resiliency and reducing upkeep costs</a:t>
            </a:r>
          </a:p>
          <a:p>
            <a:pPr lvl="2"/>
            <a:r>
              <a:rPr lang="en-US" sz="1300" dirty="0"/>
              <a:t>c.  It provides accountability for best practices in sustainability</a:t>
            </a:r>
          </a:p>
          <a:p>
            <a:endParaRPr lang="en-US" dirty="0"/>
          </a:p>
          <a:p>
            <a:r>
              <a:rPr lang="en-US" dirty="0"/>
              <a:t>Image:  </a:t>
            </a:r>
            <a:r>
              <a:rPr lang="en-US" b="1" dirty="0"/>
              <a:t>Luci and Ian Family Garden at the Lady Bird Johnson Wildflower Center</a:t>
            </a:r>
            <a:r>
              <a:rPr lang="en-US" dirty="0"/>
              <a:t>, Austin, TX (</a:t>
            </a:r>
            <a:r>
              <a:rPr lang="en-US" dirty="0">
                <a:hlinkClick r:id="rId3"/>
              </a:rPr>
              <a:t>http://www.sustainablesites.org/luci-and-ian-family-garden-lady-bird-johnson-wildflower-center</a:t>
            </a:r>
            <a:r>
              <a:rPr lang="en-US" dirty="0"/>
              <a:t> )</a:t>
            </a:r>
          </a:p>
        </p:txBody>
      </p:sp>
      <p:sp>
        <p:nvSpPr>
          <p:cNvPr id="4" name="Slide Number Placeholder 3"/>
          <p:cNvSpPr>
            <a:spLocks noGrp="1"/>
          </p:cNvSpPr>
          <p:nvPr>
            <p:ph type="sldNum" sz="quarter" idx="5"/>
          </p:nvPr>
        </p:nvSpPr>
        <p:spPr/>
        <p:txBody>
          <a:bodyPr/>
          <a:lstStyle/>
          <a:p>
            <a:fld id="{86C88639-A60F-4AA6-985C-D944EEAF23C8}" type="slidenum">
              <a:rPr lang="en-US" smtClean="0"/>
              <a:t>6</a:t>
            </a:fld>
            <a:endParaRPr lang="en-US"/>
          </a:p>
        </p:txBody>
      </p:sp>
    </p:spTree>
    <p:extLst>
      <p:ext uri="{BB962C8B-B14F-4D97-AF65-F5344CB8AC3E}">
        <p14:creationId xmlns:p14="http://schemas.microsoft.com/office/powerpoint/2010/main" val="1525533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300" dirty="0"/>
              <a:t>20 seconds</a:t>
            </a:r>
          </a:p>
          <a:p>
            <a:pPr lvl="1"/>
            <a:endParaRPr lang="en-US" sz="1300" dirty="0"/>
          </a:p>
          <a:p>
            <a:pPr lvl="1"/>
            <a:r>
              <a:rPr lang="en-US" sz="1300" dirty="0"/>
              <a:t>1.  Let’s look at the first argument: SITES provides a concise framework establishing goals &amp; fostering team collaboration</a:t>
            </a:r>
          </a:p>
          <a:p>
            <a:pPr lvl="1"/>
            <a:r>
              <a:rPr lang="en-US" sz="1300" dirty="0"/>
              <a:t>2.  How is this accomplished?  SITES requires an </a:t>
            </a:r>
            <a:r>
              <a:rPr lang="en-US" sz="1300" u="sng" dirty="0"/>
              <a:t>integrative design process</a:t>
            </a:r>
            <a:r>
              <a:rPr lang="en-US" sz="1300" dirty="0"/>
              <a:t>:</a:t>
            </a:r>
          </a:p>
          <a:p>
            <a:pPr lvl="2"/>
            <a:r>
              <a:rPr lang="en-US" sz="1300" dirty="0"/>
              <a:t>a.  The entire team must be established early</a:t>
            </a:r>
          </a:p>
          <a:p>
            <a:pPr lvl="2"/>
            <a:r>
              <a:rPr lang="en-US" sz="1300" dirty="0"/>
              <a:t>b.  Strategies and solutions chosen by the team are practical and measurable</a:t>
            </a:r>
          </a:p>
          <a:p>
            <a:pPr marL="1208265" lvl="2" indent="-241653">
              <a:buAutoNum type="alphaLcPeriod" startAt="3"/>
            </a:pPr>
            <a:r>
              <a:rPr lang="en-US" sz="1300" dirty="0"/>
              <a:t>The framework provides a “menu” of choices covering site analysis to design and construction to maintenance</a:t>
            </a:r>
          </a:p>
          <a:p>
            <a:pPr marL="1208265" lvl="2" indent="-241653">
              <a:buAutoNum type="alphaLcPeriod" startAt="3"/>
            </a:pPr>
            <a:r>
              <a:rPr lang="en-US" sz="1300" dirty="0"/>
              <a:t>WHY? – reduced change orders, less costly revisions during early design phases, upfront thinking is good investment in process, most costly / biggest decisions should happen early in design phase - </a:t>
            </a:r>
          </a:p>
          <a:p>
            <a:pPr marL="1208265" lvl="2" indent="-241653">
              <a:buAutoNum type="alphaLcPeriod" startAt="3"/>
            </a:pPr>
            <a:endParaRPr lang="en-US" sz="1300" dirty="0"/>
          </a:p>
          <a:p>
            <a:endParaRPr lang="en-US" dirty="0"/>
          </a:p>
        </p:txBody>
      </p:sp>
      <p:sp>
        <p:nvSpPr>
          <p:cNvPr id="4" name="Slide Number Placeholder 3"/>
          <p:cNvSpPr>
            <a:spLocks noGrp="1"/>
          </p:cNvSpPr>
          <p:nvPr>
            <p:ph type="sldNum" sz="quarter" idx="5"/>
          </p:nvPr>
        </p:nvSpPr>
        <p:spPr/>
        <p:txBody>
          <a:bodyPr/>
          <a:lstStyle/>
          <a:p>
            <a:fld id="{86C88639-A60F-4AA6-985C-D944EEAF23C8}" type="slidenum">
              <a:rPr lang="en-US" smtClean="0"/>
              <a:t>7</a:t>
            </a:fld>
            <a:endParaRPr lang="en-US"/>
          </a:p>
        </p:txBody>
      </p:sp>
    </p:spTree>
    <p:extLst>
      <p:ext uri="{BB962C8B-B14F-4D97-AF65-F5344CB8AC3E}">
        <p14:creationId xmlns:p14="http://schemas.microsoft.com/office/powerpoint/2010/main" val="3150549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300" dirty="0"/>
              <a:t>30 seconds</a:t>
            </a:r>
          </a:p>
          <a:p>
            <a:pPr lvl="1"/>
            <a:endParaRPr lang="en-US" sz="1300" dirty="0"/>
          </a:p>
          <a:p>
            <a:pPr marL="724959" lvl="1" indent="-241653">
              <a:buAutoNum type="arabicPeriod"/>
            </a:pPr>
            <a:r>
              <a:rPr lang="en-US" sz="1300" dirty="0"/>
              <a:t>Establish sustainability goals for your project at the beginning to help make those big design decisions that will create the framework for your design process</a:t>
            </a:r>
          </a:p>
          <a:p>
            <a:pPr marL="724959" lvl="1" indent="-241653">
              <a:buAutoNum type="arabicPeriod"/>
            </a:pPr>
            <a:r>
              <a:rPr lang="en-US" sz="1300" dirty="0"/>
              <a:t>“SITES encourages project teams to have a better understanding of site attributes and material and labor procurement options before design begins. On Chicago's Navy Pier project for example, this discovery process resulted in the design team identifying and coordinating with local plant nurseries that could meet our massive plant volume and diverse mix of native plant palette needs early on.  Not performing this kind of site attribute or supplier discovery early can result in costly project delays, unexpected costs, or missed sustainability performance targets. The learning curve and challenges of using SITES ultimately results in project team knowledge growth and value add to the project.  I believe that SITES will drive the landscape and public realm industry to work smarter and to be more sustainable and transparent.” – Bryan Astheimer,</a:t>
            </a:r>
            <a:r>
              <a:rPr lang="en-US" sz="1300" baseline="0" dirty="0"/>
              <a:t> SITES AP, Revision Architecture</a:t>
            </a:r>
            <a:endParaRPr lang="en-US" sz="1300" dirty="0"/>
          </a:p>
          <a:p>
            <a:endParaRPr lang="en-US" dirty="0"/>
          </a:p>
          <a:p>
            <a:r>
              <a:rPr lang="en-US" dirty="0"/>
              <a:t>Image: </a:t>
            </a:r>
            <a:r>
              <a:rPr lang="en-US" b="1" dirty="0"/>
              <a:t>Chicago Navy Pier</a:t>
            </a:r>
            <a:r>
              <a:rPr lang="en-US" dirty="0"/>
              <a:t>, Chicago,</a:t>
            </a:r>
            <a:r>
              <a:rPr lang="en-US" baseline="0" dirty="0"/>
              <a:t> IL (</a:t>
            </a:r>
            <a:r>
              <a:rPr lang="en-US" dirty="0">
                <a:hlinkClick r:id="rId3"/>
              </a:rPr>
              <a:t>http://www.sustainablesites.org/chicago-navy-pier</a:t>
            </a:r>
            <a:r>
              <a:rPr lang="en-US" dirty="0"/>
              <a:t> )</a:t>
            </a:r>
          </a:p>
        </p:txBody>
      </p:sp>
      <p:sp>
        <p:nvSpPr>
          <p:cNvPr id="4" name="Slide Number Placeholder 3"/>
          <p:cNvSpPr>
            <a:spLocks noGrp="1"/>
          </p:cNvSpPr>
          <p:nvPr>
            <p:ph type="sldNum" sz="quarter" idx="5"/>
          </p:nvPr>
        </p:nvSpPr>
        <p:spPr/>
        <p:txBody>
          <a:bodyPr/>
          <a:lstStyle/>
          <a:p>
            <a:fld id="{86C88639-A60F-4AA6-985C-D944EEAF23C8}" type="slidenum">
              <a:rPr lang="en-US" smtClean="0"/>
              <a:t>8</a:t>
            </a:fld>
            <a:endParaRPr lang="en-US"/>
          </a:p>
        </p:txBody>
      </p:sp>
    </p:spTree>
    <p:extLst>
      <p:ext uri="{BB962C8B-B14F-4D97-AF65-F5344CB8AC3E}">
        <p14:creationId xmlns:p14="http://schemas.microsoft.com/office/powerpoint/2010/main" val="1039539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300" dirty="0"/>
              <a:t>30 seconds</a:t>
            </a:r>
          </a:p>
          <a:p>
            <a:pPr lvl="1"/>
            <a:endParaRPr lang="en-US" sz="1300" dirty="0"/>
          </a:p>
          <a:p>
            <a:pPr marL="724959" lvl="1" indent="-241653">
              <a:buFont typeface="+mj-lt"/>
              <a:buAutoNum type="arabicPeriod"/>
            </a:pPr>
            <a:r>
              <a:rPr lang="en-US" sz="1300" dirty="0"/>
              <a:t>SITES brings the construction and maintenance trades to the table early:</a:t>
            </a:r>
          </a:p>
          <a:p>
            <a:pPr lvl="2"/>
            <a:r>
              <a:rPr lang="en-US" sz="1300" dirty="0"/>
              <a:t>a.  Having everyone at the table to inform design strategies – from arborists who will oversee tree protection to construction &amp; installation managers – is a proactive approach to reduce construction delays</a:t>
            </a:r>
          </a:p>
          <a:p>
            <a:pPr lvl="2"/>
            <a:r>
              <a:rPr lang="en-US" sz="1300" dirty="0"/>
              <a:t>b.  Cost overruns are also reduced by asking the right questions by the right people </a:t>
            </a:r>
            <a:r>
              <a:rPr lang="en-US" sz="1300" u="sng" dirty="0"/>
              <a:t>before</a:t>
            </a:r>
            <a:r>
              <a:rPr lang="en-US" sz="1300" dirty="0"/>
              <a:t> the design is too far along</a:t>
            </a:r>
          </a:p>
          <a:p>
            <a:pPr marL="1208265" lvl="2" indent="-241653">
              <a:buAutoNum type="alphaLcPeriod" startAt="3"/>
            </a:pPr>
            <a:r>
              <a:rPr lang="en-US" sz="1300" dirty="0"/>
              <a:t>Value-engineering is baked into the process, allowing all players – including review &amp; approval agencies – to get a more accurate understanding of the final product, decreasing surprises, entitlement amendments, and changes at permitting</a:t>
            </a:r>
          </a:p>
          <a:p>
            <a:pPr marL="724959" lvl="1" indent="-241653">
              <a:buAutoNum type="arabicPeriod" startAt="2"/>
            </a:pPr>
            <a:endParaRPr lang="en-US" sz="1300" dirty="0"/>
          </a:p>
          <a:p>
            <a:pPr defTabSz="966612">
              <a:defRPr/>
            </a:pPr>
            <a:r>
              <a:rPr lang="en-US" dirty="0"/>
              <a:t>Images: </a:t>
            </a:r>
          </a:p>
          <a:p>
            <a:pPr defTabSz="966612">
              <a:defRPr/>
            </a:pPr>
            <a:r>
              <a:rPr lang="en-US" sz="1300" dirty="0"/>
              <a:t>Left: </a:t>
            </a:r>
            <a:r>
              <a:rPr lang="en-US" sz="1300" b="1" dirty="0"/>
              <a:t>Washington</a:t>
            </a:r>
            <a:r>
              <a:rPr lang="en-US" sz="1300" dirty="0"/>
              <a:t> </a:t>
            </a:r>
            <a:r>
              <a:rPr lang="en-US" sz="1300" b="1" dirty="0"/>
              <a:t>Canal Park</a:t>
            </a:r>
            <a:r>
              <a:rPr lang="en-US" sz="1300" dirty="0"/>
              <a:t>, Washington, DC (</a:t>
            </a:r>
            <a:r>
              <a:rPr lang="en-US" dirty="0">
                <a:hlinkClick r:id="rId3"/>
              </a:rPr>
              <a:t>http://www.sustainablesites.org/washington-canal-park</a:t>
            </a:r>
            <a:r>
              <a:rPr lang="en-US" dirty="0"/>
              <a:t> )</a:t>
            </a:r>
          </a:p>
          <a:p>
            <a:pPr marL="0" lvl="1" defTabSz="966612">
              <a:defRPr/>
            </a:pPr>
            <a:r>
              <a:rPr lang="en-US" sz="1300" dirty="0"/>
              <a:t>Canal Park in Washington, DC saves 886,000 gallons of potable water each year by meeting 88% of the park’s needs for landscape irrigation, fountains, and the ice skating rink through stormwater reuse. When adjacent parcels are developed and tied into the system, 99% of the park’s water needs could be met. Reusing stormwater currently saves $4,600 annually. The park also reduces its annual energy consumption by 12.6%, saving almost $26,000 per year in utility costs by using geothermal ground source heat pumps for heating and cooling the pavilion and restaurant, and exterior light fixtures that use 67% less power. (reference: </a:t>
            </a:r>
            <a:r>
              <a:rPr lang="en-US" dirty="0">
                <a:hlinkClick r:id="rId4"/>
              </a:rPr>
              <a:t>https://www.landscapeperformance.org/case-study-briefs/canal-park</a:t>
            </a:r>
            <a:r>
              <a:rPr lang="en-US" dirty="0"/>
              <a:t> )</a:t>
            </a:r>
            <a:endParaRPr lang="en-US" sz="1300" dirty="0"/>
          </a:p>
          <a:p>
            <a:pPr defTabSz="966612">
              <a:defRPr/>
            </a:pPr>
            <a:endParaRPr lang="en-US" sz="1300" dirty="0"/>
          </a:p>
          <a:p>
            <a:pPr defTabSz="966612">
              <a:defRPr/>
            </a:pPr>
            <a:r>
              <a:rPr lang="en-US" sz="1300" dirty="0"/>
              <a:t>Right: </a:t>
            </a:r>
            <a:r>
              <a:rPr lang="en-US" sz="1300" b="1" dirty="0"/>
              <a:t>Phipps' Center for Sustainable Landscapes</a:t>
            </a:r>
            <a:r>
              <a:rPr lang="en-US" sz="1300" dirty="0"/>
              <a:t>, Pittsburgh, PA </a:t>
            </a:r>
            <a:r>
              <a:rPr lang="en-US" dirty="0"/>
              <a:t>(</a:t>
            </a:r>
            <a:r>
              <a:rPr lang="en-US" baseline="0" dirty="0"/>
              <a:t> </a:t>
            </a:r>
            <a:r>
              <a:rPr lang="en-US" dirty="0">
                <a:hlinkClick r:id="rId5"/>
              </a:rPr>
              <a:t>http://www.sustainablesites.org/phipps-center-sustainable-landscapes</a:t>
            </a:r>
            <a:r>
              <a:rPr lang="en-US" dirty="0"/>
              <a:t> )</a:t>
            </a:r>
          </a:p>
          <a:p>
            <a:pPr marL="0" lvl="1" defTabSz="966612">
              <a:defRPr/>
            </a:pPr>
            <a:r>
              <a:rPr lang="en-US" sz="1300" dirty="0"/>
              <a:t>The native plants at the Phipps Conservatory Center for Sustainable Landscapes grounds cost $0.80 per sf to maintain, as compared to $1.01 per sf, a 20% savings. (reference: </a:t>
            </a:r>
            <a:r>
              <a:rPr lang="en-US" dirty="0">
                <a:hlinkClick r:id="rId6"/>
              </a:rPr>
              <a:t>https://www.landscapeperformance.org/case-study-briefs/phipps-conservatory-center-for-sustainable-landscapes#/cost-comparison</a:t>
            </a:r>
            <a:r>
              <a:rPr lang="en-US" dirty="0"/>
              <a:t> )</a:t>
            </a:r>
          </a:p>
          <a:p>
            <a:pPr defTabSz="966612">
              <a:defRPr/>
            </a:pPr>
            <a:endParaRPr lang="en-US" baseline="0" dirty="0"/>
          </a:p>
        </p:txBody>
      </p:sp>
      <p:sp>
        <p:nvSpPr>
          <p:cNvPr id="4" name="Slide Number Placeholder 3"/>
          <p:cNvSpPr>
            <a:spLocks noGrp="1"/>
          </p:cNvSpPr>
          <p:nvPr>
            <p:ph type="sldNum" sz="quarter" idx="5"/>
          </p:nvPr>
        </p:nvSpPr>
        <p:spPr/>
        <p:txBody>
          <a:bodyPr/>
          <a:lstStyle/>
          <a:p>
            <a:fld id="{86C88639-A60F-4AA6-985C-D944EEAF23C8}" type="slidenum">
              <a:rPr lang="en-US" smtClean="0"/>
              <a:t>9</a:t>
            </a:fld>
            <a:endParaRPr lang="en-US"/>
          </a:p>
        </p:txBody>
      </p:sp>
    </p:spTree>
    <p:extLst>
      <p:ext uri="{BB962C8B-B14F-4D97-AF65-F5344CB8AC3E}">
        <p14:creationId xmlns:p14="http://schemas.microsoft.com/office/powerpoint/2010/main" val="4281492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7F381-2399-434E-8A66-AC81CBE8A5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8ED5A6-B74F-4116-BA4A-70C37A447A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B328FF-8683-4119-BCCD-70C1852CFBC4}"/>
              </a:ext>
            </a:extLst>
          </p:cNvPr>
          <p:cNvSpPr>
            <a:spLocks noGrp="1"/>
          </p:cNvSpPr>
          <p:nvPr>
            <p:ph type="dt" sz="half" idx="10"/>
          </p:nvPr>
        </p:nvSpPr>
        <p:spPr/>
        <p:txBody>
          <a:bodyPr/>
          <a:lstStyle/>
          <a:p>
            <a:fld id="{4AC0BA80-953A-401A-90B7-988195508825}" type="datetimeFigureOut">
              <a:rPr lang="en-US" smtClean="0"/>
              <a:t>2/18/2021</a:t>
            </a:fld>
            <a:endParaRPr lang="en-US"/>
          </a:p>
        </p:txBody>
      </p:sp>
      <p:sp>
        <p:nvSpPr>
          <p:cNvPr id="5" name="Footer Placeholder 4">
            <a:extLst>
              <a:ext uri="{FF2B5EF4-FFF2-40B4-BE49-F238E27FC236}">
                <a16:creationId xmlns:a16="http://schemas.microsoft.com/office/drawing/2014/main" id="{32DF6F3B-BD93-49F4-95DA-A8CE37197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BA3E59-0704-4278-8558-2B6956D9D454}"/>
              </a:ext>
            </a:extLst>
          </p:cNvPr>
          <p:cNvSpPr>
            <a:spLocks noGrp="1"/>
          </p:cNvSpPr>
          <p:nvPr>
            <p:ph type="sldNum" sz="quarter" idx="12"/>
          </p:nvPr>
        </p:nvSpPr>
        <p:spPr/>
        <p:txBody>
          <a:bodyPr/>
          <a:lstStyle/>
          <a:p>
            <a:fld id="{DA464859-D8A5-45B7-A6FF-47191B2381AE}" type="slidenum">
              <a:rPr lang="en-US" smtClean="0"/>
              <a:t>‹#›</a:t>
            </a:fld>
            <a:endParaRPr lang="en-US"/>
          </a:p>
        </p:txBody>
      </p:sp>
    </p:spTree>
    <p:extLst>
      <p:ext uri="{BB962C8B-B14F-4D97-AF65-F5344CB8AC3E}">
        <p14:creationId xmlns:p14="http://schemas.microsoft.com/office/powerpoint/2010/main" val="3151980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4F1B8-A15F-410B-B83C-96D398332A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9DFB98-870E-47F8-885D-95BBDEA6F70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900BC6-8325-4CB0-B5A8-2F2EA34364C7}"/>
              </a:ext>
            </a:extLst>
          </p:cNvPr>
          <p:cNvSpPr>
            <a:spLocks noGrp="1"/>
          </p:cNvSpPr>
          <p:nvPr>
            <p:ph type="dt" sz="half" idx="10"/>
          </p:nvPr>
        </p:nvSpPr>
        <p:spPr/>
        <p:txBody>
          <a:bodyPr/>
          <a:lstStyle/>
          <a:p>
            <a:fld id="{4AC0BA80-953A-401A-90B7-988195508825}" type="datetimeFigureOut">
              <a:rPr lang="en-US" smtClean="0"/>
              <a:t>2/18/2021</a:t>
            </a:fld>
            <a:endParaRPr lang="en-US"/>
          </a:p>
        </p:txBody>
      </p:sp>
      <p:sp>
        <p:nvSpPr>
          <p:cNvPr id="5" name="Footer Placeholder 4">
            <a:extLst>
              <a:ext uri="{FF2B5EF4-FFF2-40B4-BE49-F238E27FC236}">
                <a16:creationId xmlns:a16="http://schemas.microsoft.com/office/drawing/2014/main" id="{B729F511-5514-43D4-8988-6E35E7ED89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43A10F-7515-4596-A02E-E79B23A488ED}"/>
              </a:ext>
            </a:extLst>
          </p:cNvPr>
          <p:cNvSpPr>
            <a:spLocks noGrp="1"/>
          </p:cNvSpPr>
          <p:nvPr>
            <p:ph type="sldNum" sz="quarter" idx="12"/>
          </p:nvPr>
        </p:nvSpPr>
        <p:spPr/>
        <p:txBody>
          <a:bodyPr/>
          <a:lstStyle/>
          <a:p>
            <a:fld id="{DA464859-D8A5-45B7-A6FF-47191B2381AE}" type="slidenum">
              <a:rPr lang="en-US" smtClean="0"/>
              <a:t>‹#›</a:t>
            </a:fld>
            <a:endParaRPr lang="en-US"/>
          </a:p>
        </p:txBody>
      </p:sp>
    </p:spTree>
    <p:extLst>
      <p:ext uri="{BB962C8B-B14F-4D97-AF65-F5344CB8AC3E}">
        <p14:creationId xmlns:p14="http://schemas.microsoft.com/office/powerpoint/2010/main" val="2919629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79CA73-50E4-4934-AFF1-E5B83D79DB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6A1FC7-571F-4FC8-B9B2-3464E5E82CD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A33E1-488D-473D-A4FC-C4BED38A2026}"/>
              </a:ext>
            </a:extLst>
          </p:cNvPr>
          <p:cNvSpPr>
            <a:spLocks noGrp="1"/>
          </p:cNvSpPr>
          <p:nvPr>
            <p:ph type="dt" sz="half" idx="10"/>
          </p:nvPr>
        </p:nvSpPr>
        <p:spPr/>
        <p:txBody>
          <a:bodyPr/>
          <a:lstStyle/>
          <a:p>
            <a:fld id="{4AC0BA80-953A-401A-90B7-988195508825}" type="datetimeFigureOut">
              <a:rPr lang="en-US" smtClean="0"/>
              <a:t>2/18/2021</a:t>
            </a:fld>
            <a:endParaRPr lang="en-US"/>
          </a:p>
        </p:txBody>
      </p:sp>
      <p:sp>
        <p:nvSpPr>
          <p:cNvPr id="5" name="Footer Placeholder 4">
            <a:extLst>
              <a:ext uri="{FF2B5EF4-FFF2-40B4-BE49-F238E27FC236}">
                <a16:creationId xmlns:a16="http://schemas.microsoft.com/office/drawing/2014/main" id="{9DBD5A79-29B6-40C6-A177-7057D626CD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8FF20B-DBD6-4EF3-B77F-5B7E49531B48}"/>
              </a:ext>
            </a:extLst>
          </p:cNvPr>
          <p:cNvSpPr>
            <a:spLocks noGrp="1"/>
          </p:cNvSpPr>
          <p:nvPr>
            <p:ph type="sldNum" sz="quarter" idx="12"/>
          </p:nvPr>
        </p:nvSpPr>
        <p:spPr/>
        <p:txBody>
          <a:bodyPr/>
          <a:lstStyle/>
          <a:p>
            <a:fld id="{DA464859-D8A5-45B7-A6FF-47191B2381AE}" type="slidenum">
              <a:rPr lang="en-US" smtClean="0"/>
              <a:t>‹#›</a:t>
            </a:fld>
            <a:endParaRPr lang="en-US"/>
          </a:p>
        </p:txBody>
      </p:sp>
    </p:spTree>
    <p:extLst>
      <p:ext uri="{BB962C8B-B14F-4D97-AF65-F5344CB8AC3E}">
        <p14:creationId xmlns:p14="http://schemas.microsoft.com/office/powerpoint/2010/main" val="844398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C357F-1FCF-44A8-AE50-BE457BDF5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B1AC2-261A-4EBF-B5C1-399E448AFE1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17FDD-E4C1-4AA8-A7B4-DC81CFC9D564}"/>
              </a:ext>
            </a:extLst>
          </p:cNvPr>
          <p:cNvSpPr>
            <a:spLocks noGrp="1"/>
          </p:cNvSpPr>
          <p:nvPr>
            <p:ph type="dt" sz="half" idx="10"/>
          </p:nvPr>
        </p:nvSpPr>
        <p:spPr/>
        <p:txBody>
          <a:bodyPr/>
          <a:lstStyle/>
          <a:p>
            <a:fld id="{4AC0BA80-953A-401A-90B7-988195508825}" type="datetimeFigureOut">
              <a:rPr lang="en-US" smtClean="0"/>
              <a:t>2/18/2021</a:t>
            </a:fld>
            <a:endParaRPr lang="en-US"/>
          </a:p>
        </p:txBody>
      </p:sp>
      <p:sp>
        <p:nvSpPr>
          <p:cNvPr id="5" name="Footer Placeholder 4">
            <a:extLst>
              <a:ext uri="{FF2B5EF4-FFF2-40B4-BE49-F238E27FC236}">
                <a16:creationId xmlns:a16="http://schemas.microsoft.com/office/drawing/2014/main" id="{7E311FB8-0F1F-40C2-9ABF-06156EE503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EFE3D1-D146-4B32-8136-70EAFBEFF263}"/>
              </a:ext>
            </a:extLst>
          </p:cNvPr>
          <p:cNvSpPr>
            <a:spLocks noGrp="1"/>
          </p:cNvSpPr>
          <p:nvPr>
            <p:ph type="sldNum" sz="quarter" idx="12"/>
          </p:nvPr>
        </p:nvSpPr>
        <p:spPr/>
        <p:txBody>
          <a:bodyPr/>
          <a:lstStyle/>
          <a:p>
            <a:fld id="{DA464859-D8A5-45B7-A6FF-47191B2381AE}" type="slidenum">
              <a:rPr lang="en-US" smtClean="0"/>
              <a:t>‹#›</a:t>
            </a:fld>
            <a:endParaRPr lang="en-US"/>
          </a:p>
        </p:txBody>
      </p:sp>
    </p:spTree>
    <p:extLst>
      <p:ext uri="{BB962C8B-B14F-4D97-AF65-F5344CB8AC3E}">
        <p14:creationId xmlns:p14="http://schemas.microsoft.com/office/powerpoint/2010/main" val="2696149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99DEC-5E3A-4521-A6D9-5FA010ED48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EEF532-BCBC-4118-866E-77B87AA8E7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05FFEC6-AEDE-45E6-A618-8D8866538FDD}"/>
              </a:ext>
            </a:extLst>
          </p:cNvPr>
          <p:cNvSpPr>
            <a:spLocks noGrp="1"/>
          </p:cNvSpPr>
          <p:nvPr>
            <p:ph type="dt" sz="half" idx="10"/>
          </p:nvPr>
        </p:nvSpPr>
        <p:spPr/>
        <p:txBody>
          <a:bodyPr/>
          <a:lstStyle/>
          <a:p>
            <a:fld id="{4AC0BA80-953A-401A-90B7-988195508825}" type="datetimeFigureOut">
              <a:rPr lang="en-US" smtClean="0"/>
              <a:t>2/18/2021</a:t>
            </a:fld>
            <a:endParaRPr lang="en-US"/>
          </a:p>
        </p:txBody>
      </p:sp>
      <p:sp>
        <p:nvSpPr>
          <p:cNvPr id="5" name="Footer Placeholder 4">
            <a:extLst>
              <a:ext uri="{FF2B5EF4-FFF2-40B4-BE49-F238E27FC236}">
                <a16:creationId xmlns:a16="http://schemas.microsoft.com/office/drawing/2014/main" id="{D67F7D85-E918-41AC-B996-A56595157C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725DDB-4D3F-4039-ACC0-901FC66D7990}"/>
              </a:ext>
            </a:extLst>
          </p:cNvPr>
          <p:cNvSpPr>
            <a:spLocks noGrp="1"/>
          </p:cNvSpPr>
          <p:nvPr>
            <p:ph type="sldNum" sz="quarter" idx="12"/>
          </p:nvPr>
        </p:nvSpPr>
        <p:spPr/>
        <p:txBody>
          <a:bodyPr/>
          <a:lstStyle/>
          <a:p>
            <a:fld id="{DA464859-D8A5-45B7-A6FF-47191B2381AE}" type="slidenum">
              <a:rPr lang="en-US" smtClean="0"/>
              <a:t>‹#›</a:t>
            </a:fld>
            <a:endParaRPr lang="en-US"/>
          </a:p>
        </p:txBody>
      </p:sp>
    </p:spTree>
    <p:extLst>
      <p:ext uri="{BB962C8B-B14F-4D97-AF65-F5344CB8AC3E}">
        <p14:creationId xmlns:p14="http://schemas.microsoft.com/office/powerpoint/2010/main" val="1096298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4A6E4-26D8-4554-8506-ABC5040185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DCC85A-E942-45D1-A5B0-F04DF7C56C1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27A5A6-B74B-4CF7-96A9-607B64028F8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049695-E636-42F6-8D93-067D95982651}"/>
              </a:ext>
            </a:extLst>
          </p:cNvPr>
          <p:cNvSpPr>
            <a:spLocks noGrp="1"/>
          </p:cNvSpPr>
          <p:nvPr>
            <p:ph type="dt" sz="half" idx="10"/>
          </p:nvPr>
        </p:nvSpPr>
        <p:spPr/>
        <p:txBody>
          <a:bodyPr/>
          <a:lstStyle/>
          <a:p>
            <a:fld id="{4AC0BA80-953A-401A-90B7-988195508825}" type="datetimeFigureOut">
              <a:rPr lang="en-US" smtClean="0"/>
              <a:t>2/18/2021</a:t>
            </a:fld>
            <a:endParaRPr lang="en-US"/>
          </a:p>
        </p:txBody>
      </p:sp>
      <p:sp>
        <p:nvSpPr>
          <p:cNvPr id="6" name="Footer Placeholder 5">
            <a:extLst>
              <a:ext uri="{FF2B5EF4-FFF2-40B4-BE49-F238E27FC236}">
                <a16:creationId xmlns:a16="http://schemas.microsoft.com/office/drawing/2014/main" id="{3B713142-6130-46B1-9371-1E5B7C50D6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EFB49F-55F5-4071-8E47-BF43800ADC3F}"/>
              </a:ext>
            </a:extLst>
          </p:cNvPr>
          <p:cNvSpPr>
            <a:spLocks noGrp="1"/>
          </p:cNvSpPr>
          <p:nvPr>
            <p:ph type="sldNum" sz="quarter" idx="12"/>
          </p:nvPr>
        </p:nvSpPr>
        <p:spPr/>
        <p:txBody>
          <a:bodyPr/>
          <a:lstStyle/>
          <a:p>
            <a:fld id="{DA464859-D8A5-45B7-A6FF-47191B2381AE}" type="slidenum">
              <a:rPr lang="en-US" smtClean="0"/>
              <a:t>‹#›</a:t>
            </a:fld>
            <a:endParaRPr lang="en-US"/>
          </a:p>
        </p:txBody>
      </p:sp>
    </p:spTree>
    <p:extLst>
      <p:ext uri="{BB962C8B-B14F-4D97-AF65-F5344CB8AC3E}">
        <p14:creationId xmlns:p14="http://schemas.microsoft.com/office/powerpoint/2010/main" val="2488098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A98C9-65CB-417D-A5DD-08C2C74DB0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83A922-F4C7-4DCD-8354-B7FDC494DC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3A30B94-0A88-4F67-A825-5E28BB79DCB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371537-CA9B-4A2A-9720-CD24F7056E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56470B2-820F-4107-88C3-E3666ABDBC8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E60164-7111-418E-AD8A-92F70DA8AB51}"/>
              </a:ext>
            </a:extLst>
          </p:cNvPr>
          <p:cNvSpPr>
            <a:spLocks noGrp="1"/>
          </p:cNvSpPr>
          <p:nvPr>
            <p:ph type="dt" sz="half" idx="10"/>
          </p:nvPr>
        </p:nvSpPr>
        <p:spPr/>
        <p:txBody>
          <a:bodyPr/>
          <a:lstStyle/>
          <a:p>
            <a:fld id="{4AC0BA80-953A-401A-90B7-988195508825}" type="datetimeFigureOut">
              <a:rPr lang="en-US" smtClean="0"/>
              <a:t>2/18/2021</a:t>
            </a:fld>
            <a:endParaRPr lang="en-US"/>
          </a:p>
        </p:txBody>
      </p:sp>
      <p:sp>
        <p:nvSpPr>
          <p:cNvPr id="8" name="Footer Placeholder 7">
            <a:extLst>
              <a:ext uri="{FF2B5EF4-FFF2-40B4-BE49-F238E27FC236}">
                <a16:creationId xmlns:a16="http://schemas.microsoft.com/office/drawing/2014/main" id="{D0C58F5F-4221-42F5-A939-E68EBA52E0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FEEED2-00E9-4714-AE9E-029B715E35D4}"/>
              </a:ext>
            </a:extLst>
          </p:cNvPr>
          <p:cNvSpPr>
            <a:spLocks noGrp="1"/>
          </p:cNvSpPr>
          <p:nvPr>
            <p:ph type="sldNum" sz="quarter" idx="12"/>
          </p:nvPr>
        </p:nvSpPr>
        <p:spPr/>
        <p:txBody>
          <a:bodyPr/>
          <a:lstStyle/>
          <a:p>
            <a:fld id="{DA464859-D8A5-45B7-A6FF-47191B2381AE}" type="slidenum">
              <a:rPr lang="en-US" smtClean="0"/>
              <a:t>‹#›</a:t>
            </a:fld>
            <a:endParaRPr lang="en-US"/>
          </a:p>
        </p:txBody>
      </p:sp>
    </p:spTree>
    <p:extLst>
      <p:ext uri="{BB962C8B-B14F-4D97-AF65-F5344CB8AC3E}">
        <p14:creationId xmlns:p14="http://schemas.microsoft.com/office/powerpoint/2010/main" val="2622091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E1EF1-2366-45F7-BD6D-651180B8BB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54ECBA-1CFD-4FD3-BC81-6ECF8C77B331}"/>
              </a:ext>
            </a:extLst>
          </p:cNvPr>
          <p:cNvSpPr>
            <a:spLocks noGrp="1"/>
          </p:cNvSpPr>
          <p:nvPr>
            <p:ph type="dt" sz="half" idx="10"/>
          </p:nvPr>
        </p:nvSpPr>
        <p:spPr/>
        <p:txBody>
          <a:bodyPr/>
          <a:lstStyle/>
          <a:p>
            <a:fld id="{4AC0BA80-953A-401A-90B7-988195508825}" type="datetimeFigureOut">
              <a:rPr lang="en-US" smtClean="0"/>
              <a:t>2/18/2021</a:t>
            </a:fld>
            <a:endParaRPr lang="en-US"/>
          </a:p>
        </p:txBody>
      </p:sp>
      <p:sp>
        <p:nvSpPr>
          <p:cNvPr id="4" name="Footer Placeholder 3">
            <a:extLst>
              <a:ext uri="{FF2B5EF4-FFF2-40B4-BE49-F238E27FC236}">
                <a16:creationId xmlns:a16="http://schemas.microsoft.com/office/drawing/2014/main" id="{0D4F6D26-244E-4501-8319-69FF24160A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8F7A8F-B3D8-4B5A-ABE3-D9B2D808D932}"/>
              </a:ext>
            </a:extLst>
          </p:cNvPr>
          <p:cNvSpPr>
            <a:spLocks noGrp="1"/>
          </p:cNvSpPr>
          <p:nvPr>
            <p:ph type="sldNum" sz="quarter" idx="12"/>
          </p:nvPr>
        </p:nvSpPr>
        <p:spPr/>
        <p:txBody>
          <a:bodyPr/>
          <a:lstStyle/>
          <a:p>
            <a:fld id="{DA464859-D8A5-45B7-A6FF-47191B2381AE}" type="slidenum">
              <a:rPr lang="en-US" smtClean="0"/>
              <a:t>‹#›</a:t>
            </a:fld>
            <a:endParaRPr lang="en-US"/>
          </a:p>
        </p:txBody>
      </p:sp>
    </p:spTree>
    <p:extLst>
      <p:ext uri="{BB962C8B-B14F-4D97-AF65-F5344CB8AC3E}">
        <p14:creationId xmlns:p14="http://schemas.microsoft.com/office/powerpoint/2010/main" val="1568162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38D623-6DDF-49D6-90FD-7E751C92B210}"/>
              </a:ext>
            </a:extLst>
          </p:cNvPr>
          <p:cNvSpPr>
            <a:spLocks noGrp="1"/>
          </p:cNvSpPr>
          <p:nvPr>
            <p:ph type="dt" sz="half" idx="10"/>
          </p:nvPr>
        </p:nvSpPr>
        <p:spPr/>
        <p:txBody>
          <a:bodyPr/>
          <a:lstStyle/>
          <a:p>
            <a:fld id="{4AC0BA80-953A-401A-90B7-988195508825}" type="datetimeFigureOut">
              <a:rPr lang="en-US" smtClean="0"/>
              <a:t>2/18/2021</a:t>
            </a:fld>
            <a:endParaRPr lang="en-US"/>
          </a:p>
        </p:txBody>
      </p:sp>
      <p:sp>
        <p:nvSpPr>
          <p:cNvPr id="3" name="Footer Placeholder 2">
            <a:extLst>
              <a:ext uri="{FF2B5EF4-FFF2-40B4-BE49-F238E27FC236}">
                <a16:creationId xmlns:a16="http://schemas.microsoft.com/office/drawing/2014/main" id="{CDC3DC0E-5FA3-446F-B13F-1CEDAE605C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AD2FE0-4939-4559-AF0F-0233CA614D0F}"/>
              </a:ext>
            </a:extLst>
          </p:cNvPr>
          <p:cNvSpPr>
            <a:spLocks noGrp="1"/>
          </p:cNvSpPr>
          <p:nvPr>
            <p:ph type="sldNum" sz="quarter" idx="12"/>
          </p:nvPr>
        </p:nvSpPr>
        <p:spPr/>
        <p:txBody>
          <a:bodyPr/>
          <a:lstStyle/>
          <a:p>
            <a:fld id="{DA464859-D8A5-45B7-A6FF-47191B2381AE}" type="slidenum">
              <a:rPr lang="en-US" smtClean="0"/>
              <a:t>‹#›</a:t>
            </a:fld>
            <a:endParaRPr lang="en-US"/>
          </a:p>
        </p:txBody>
      </p:sp>
    </p:spTree>
    <p:extLst>
      <p:ext uri="{BB962C8B-B14F-4D97-AF65-F5344CB8AC3E}">
        <p14:creationId xmlns:p14="http://schemas.microsoft.com/office/powerpoint/2010/main" val="108332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94878-BDAD-4EE1-B31F-BFFF9B4585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EC0967-DB40-422F-92A3-5E47376D6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F03F90-76BF-41EE-B1E6-714EDB6C1C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F46347-445F-4DBB-8A52-A0B12C533A1D}"/>
              </a:ext>
            </a:extLst>
          </p:cNvPr>
          <p:cNvSpPr>
            <a:spLocks noGrp="1"/>
          </p:cNvSpPr>
          <p:nvPr>
            <p:ph type="dt" sz="half" idx="10"/>
          </p:nvPr>
        </p:nvSpPr>
        <p:spPr/>
        <p:txBody>
          <a:bodyPr/>
          <a:lstStyle/>
          <a:p>
            <a:fld id="{4AC0BA80-953A-401A-90B7-988195508825}" type="datetimeFigureOut">
              <a:rPr lang="en-US" smtClean="0"/>
              <a:t>2/18/2021</a:t>
            </a:fld>
            <a:endParaRPr lang="en-US"/>
          </a:p>
        </p:txBody>
      </p:sp>
      <p:sp>
        <p:nvSpPr>
          <p:cNvPr id="6" name="Footer Placeholder 5">
            <a:extLst>
              <a:ext uri="{FF2B5EF4-FFF2-40B4-BE49-F238E27FC236}">
                <a16:creationId xmlns:a16="http://schemas.microsoft.com/office/drawing/2014/main" id="{9828856D-3D54-46EF-B1EE-E5481DC00C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A2B5B0-7E58-43AD-8BDE-E864CC7B1765}"/>
              </a:ext>
            </a:extLst>
          </p:cNvPr>
          <p:cNvSpPr>
            <a:spLocks noGrp="1"/>
          </p:cNvSpPr>
          <p:nvPr>
            <p:ph type="sldNum" sz="quarter" idx="12"/>
          </p:nvPr>
        </p:nvSpPr>
        <p:spPr/>
        <p:txBody>
          <a:bodyPr/>
          <a:lstStyle/>
          <a:p>
            <a:fld id="{DA464859-D8A5-45B7-A6FF-47191B2381AE}" type="slidenum">
              <a:rPr lang="en-US" smtClean="0"/>
              <a:t>‹#›</a:t>
            </a:fld>
            <a:endParaRPr lang="en-US"/>
          </a:p>
        </p:txBody>
      </p:sp>
    </p:spTree>
    <p:extLst>
      <p:ext uri="{BB962C8B-B14F-4D97-AF65-F5344CB8AC3E}">
        <p14:creationId xmlns:p14="http://schemas.microsoft.com/office/powerpoint/2010/main" val="2520558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98C51-78C0-4CA5-8C18-96437CEFC9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831C04-94F0-4817-B800-F4A278C29C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CC9F93-D8B7-42B7-AD3B-5CA19932FB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9CD1927-B2B3-4E48-9AB5-BD5D2359F1B2}"/>
              </a:ext>
            </a:extLst>
          </p:cNvPr>
          <p:cNvSpPr>
            <a:spLocks noGrp="1"/>
          </p:cNvSpPr>
          <p:nvPr>
            <p:ph type="dt" sz="half" idx="10"/>
          </p:nvPr>
        </p:nvSpPr>
        <p:spPr/>
        <p:txBody>
          <a:bodyPr/>
          <a:lstStyle/>
          <a:p>
            <a:fld id="{4AC0BA80-953A-401A-90B7-988195508825}" type="datetimeFigureOut">
              <a:rPr lang="en-US" smtClean="0"/>
              <a:t>2/18/2021</a:t>
            </a:fld>
            <a:endParaRPr lang="en-US"/>
          </a:p>
        </p:txBody>
      </p:sp>
      <p:sp>
        <p:nvSpPr>
          <p:cNvPr id="6" name="Footer Placeholder 5">
            <a:extLst>
              <a:ext uri="{FF2B5EF4-FFF2-40B4-BE49-F238E27FC236}">
                <a16:creationId xmlns:a16="http://schemas.microsoft.com/office/drawing/2014/main" id="{AD97748A-6ED0-46FA-BDCC-78869FA735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D50DFF-FCE3-4B92-A3C7-30DCBB8B548C}"/>
              </a:ext>
            </a:extLst>
          </p:cNvPr>
          <p:cNvSpPr>
            <a:spLocks noGrp="1"/>
          </p:cNvSpPr>
          <p:nvPr>
            <p:ph type="sldNum" sz="quarter" idx="12"/>
          </p:nvPr>
        </p:nvSpPr>
        <p:spPr/>
        <p:txBody>
          <a:bodyPr/>
          <a:lstStyle/>
          <a:p>
            <a:fld id="{DA464859-D8A5-45B7-A6FF-47191B2381AE}" type="slidenum">
              <a:rPr lang="en-US" smtClean="0"/>
              <a:t>‹#›</a:t>
            </a:fld>
            <a:endParaRPr lang="en-US"/>
          </a:p>
        </p:txBody>
      </p:sp>
    </p:spTree>
    <p:extLst>
      <p:ext uri="{BB962C8B-B14F-4D97-AF65-F5344CB8AC3E}">
        <p14:creationId xmlns:p14="http://schemas.microsoft.com/office/powerpoint/2010/main" val="791530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5DD112-BA0E-4E5F-8799-515D01A65F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8678A7-0A47-4751-A83B-43691A00A0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37CB78-7233-454C-9C51-DAA8D97536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C0BA80-953A-401A-90B7-988195508825}" type="datetimeFigureOut">
              <a:rPr lang="en-US" smtClean="0"/>
              <a:t>2/18/2021</a:t>
            </a:fld>
            <a:endParaRPr lang="en-US"/>
          </a:p>
        </p:txBody>
      </p:sp>
      <p:sp>
        <p:nvSpPr>
          <p:cNvPr id="5" name="Footer Placeholder 4">
            <a:extLst>
              <a:ext uri="{FF2B5EF4-FFF2-40B4-BE49-F238E27FC236}">
                <a16:creationId xmlns:a16="http://schemas.microsoft.com/office/drawing/2014/main" id="{0F026BA4-DB72-4E37-B3D0-67BBB2EDE7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78232E-DD7B-49E6-A214-61E435B82A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464859-D8A5-45B7-A6FF-47191B2381AE}" type="slidenum">
              <a:rPr lang="en-US" smtClean="0"/>
              <a:t>‹#›</a:t>
            </a:fld>
            <a:endParaRPr lang="en-US"/>
          </a:p>
        </p:txBody>
      </p:sp>
    </p:spTree>
    <p:extLst>
      <p:ext uri="{BB962C8B-B14F-4D97-AF65-F5344CB8AC3E}">
        <p14:creationId xmlns:p14="http://schemas.microsoft.com/office/powerpoint/2010/main" val="334481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gbc_37257990_Medium-2.jpg"/>
          <p:cNvPicPr>
            <a:picLocks noChangeAspect="1"/>
          </p:cNvPicPr>
          <p:nvPr/>
        </p:nvPicPr>
        <p:blipFill rotWithShape="1">
          <a:blip r:embed="rId3">
            <a:extLst>
              <a:ext uri="{28A0092B-C50C-407E-A947-70E740481C1C}">
                <a14:useLocalDpi xmlns:a14="http://schemas.microsoft.com/office/drawing/2010/main" val="0"/>
              </a:ext>
            </a:extLst>
          </a:blip>
          <a:srcRect l="4732" t="11212" r="6329" b="9645"/>
          <a:stretch/>
        </p:blipFill>
        <p:spPr>
          <a:xfrm>
            <a:off x="0" y="-2311"/>
            <a:ext cx="12192000" cy="7241704"/>
          </a:xfrm>
          <a:prstGeom prst="rect">
            <a:avLst/>
          </a:prstGeom>
        </p:spPr>
      </p:pic>
      <p:sp>
        <p:nvSpPr>
          <p:cNvPr id="5" name="Title 1">
            <a:extLst>
              <a:ext uri="{FF2B5EF4-FFF2-40B4-BE49-F238E27FC236}">
                <a16:creationId xmlns:a16="http://schemas.microsoft.com/office/drawing/2014/main" id="{52A2043B-2691-4D3F-8F99-A8EC9C81D6DD}"/>
              </a:ext>
            </a:extLst>
          </p:cNvPr>
          <p:cNvSpPr txBox="1">
            <a:spLocks/>
          </p:cNvSpPr>
          <p:nvPr/>
        </p:nvSpPr>
        <p:spPr>
          <a:xfrm>
            <a:off x="3575051" y="1372988"/>
            <a:ext cx="5932011" cy="38339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dirty="0">
                <a:solidFill>
                  <a:srgbClr val="FFFFFF"/>
                </a:solidFill>
                <a:latin typeface="Gotham Bold"/>
                <a:cs typeface="Gotham Bold"/>
              </a:rPr>
              <a:t>SITES in 10</a:t>
            </a:r>
          </a:p>
        </p:txBody>
      </p:sp>
      <p:pic>
        <p:nvPicPr>
          <p:cNvPr id="6" name="Picture 5" descr="SITES_short_whit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739" y="2539645"/>
            <a:ext cx="2585947" cy="1422663"/>
          </a:xfrm>
          <a:prstGeom prst="rect">
            <a:avLst/>
          </a:prstGeom>
        </p:spPr>
      </p:pic>
      <p:cxnSp>
        <p:nvCxnSpPr>
          <p:cNvPr id="7" name="Straight Connector 6"/>
          <p:cNvCxnSpPr/>
          <p:nvPr/>
        </p:nvCxnSpPr>
        <p:spPr>
          <a:xfrm>
            <a:off x="3345290" y="2262308"/>
            <a:ext cx="0" cy="196610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1680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007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A85EF8-CB0B-4FF0-A8AC-2DBF6056C7C0}"/>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ctr"/>
            <a:r>
              <a:rPr lang="en-US" b="1" dirty="0">
                <a:solidFill>
                  <a:srgbClr val="FFFFFF"/>
                </a:solidFill>
                <a:latin typeface="Gotham Medium"/>
                <a:cs typeface="Gotham Medium"/>
              </a:rPr>
              <a:t>Upfront Cost &amp; Long </a:t>
            </a:r>
            <a:br>
              <a:rPr lang="en-US" b="1" dirty="0">
                <a:solidFill>
                  <a:srgbClr val="FFFFFF"/>
                </a:solidFill>
                <a:latin typeface="Gotham Medium"/>
                <a:cs typeface="Gotham Medium"/>
              </a:rPr>
            </a:br>
            <a:r>
              <a:rPr lang="en-US" b="1" dirty="0">
                <a:solidFill>
                  <a:srgbClr val="FFFFFF"/>
                </a:solidFill>
                <a:latin typeface="Gotham Medium"/>
                <a:cs typeface="Gotham Medium"/>
              </a:rPr>
              <a:t>Term Benefits</a:t>
            </a:r>
          </a:p>
        </p:txBody>
      </p:sp>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5C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73742075-71EA-4E14-BCF5-6BF60BBDA133}"/>
              </a:ext>
            </a:extLst>
          </p:cNvPr>
          <p:cNvSpPr>
            <a:spLocks noGrp="1"/>
          </p:cNvSpPr>
          <p:nvPr>
            <p:ph sz="half" idx="2"/>
          </p:nvPr>
        </p:nvSpPr>
        <p:spPr>
          <a:xfrm>
            <a:off x="7861568" y="917725"/>
            <a:ext cx="3919834" cy="4852362"/>
          </a:xfrm>
        </p:spPr>
        <p:txBody>
          <a:bodyPr vert="horz" lIns="91440" tIns="45720" rIns="91440" bIns="45720" rtlCol="0" anchor="ctr">
            <a:noAutofit/>
          </a:bodyPr>
          <a:lstStyle/>
          <a:p>
            <a:pPr marL="0" indent="0">
              <a:buNone/>
            </a:pPr>
            <a:r>
              <a:rPr lang="en-US" sz="2200" dirty="0">
                <a:latin typeface="Gotham Book"/>
                <a:cs typeface="Gotham Book"/>
              </a:rPr>
              <a:t>Hewlett Packard Campus,    Boise, ID</a:t>
            </a:r>
          </a:p>
          <a:p>
            <a:r>
              <a:rPr lang="en-US" sz="2200" dirty="0">
                <a:latin typeface="Gotham Book"/>
                <a:cs typeface="Gotham Book"/>
              </a:rPr>
              <a:t>50% cost reduction from landscape design </a:t>
            </a:r>
          </a:p>
          <a:p>
            <a:r>
              <a:rPr lang="en-US" sz="2200" dirty="0">
                <a:latin typeface="Gotham Book"/>
                <a:cs typeface="Gotham Book"/>
              </a:rPr>
              <a:t>90% reduction in emissions for operations &amp; maintenance</a:t>
            </a:r>
          </a:p>
          <a:p>
            <a:r>
              <a:rPr lang="en-US" sz="2200" dirty="0">
                <a:latin typeface="Gotham Book"/>
                <a:cs typeface="Gotham Book"/>
              </a:rPr>
              <a:t>Overall reduction of operations &amp; maintenance costs</a:t>
            </a:r>
          </a:p>
          <a:p>
            <a:r>
              <a:rPr lang="en-US" sz="2200" dirty="0">
                <a:latin typeface="Gotham Book"/>
                <a:cs typeface="Gotham Book"/>
              </a:rPr>
              <a:t>1.9-year return on investment from reduced replacement &amp; rehabilitation costs</a:t>
            </a:r>
          </a:p>
          <a:p>
            <a:endParaRPr lang="en-US" sz="2200" dirty="0">
              <a:latin typeface="Gotham Book"/>
              <a:cs typeface="Gotham Book"/>
            </a:endParaRPr>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t="12918"/>
          <a:stretch/>
        </p:blipFill>
        <p:spPr>
          <a:xfrm>
            <a:off x="327546" y="326570"/>
            <a:ext cx="7058307" cy="4101445"/>
          </a:xfrm>
          <a:prstGeom prst="rect">
            <a:avLst/>
          </a:prstGeom>
        </p:spPr>
      </p:pic>
      <p:sp>
        <p:nvSpPr>
          <p:cNvPr id="7" name="Title 1">
            <a:extLst>
              <a:ext uri="{FF2B5EF4-FFF2-40B4-BE49-F238E27FC236}">
                <a16:creationId xmlns:a16="http://schemas.microsoft.com/office/drawing/2014/main" id="{79D141B3-B53A-48C8-9995-1EEE2C4DE1E3}"/>
              </a:ext>
            </a:extLst>
          </p:cNvPr>
          <p:cNvSpPr txBox="1">
            <a:spLocks/>
          </p:cNvSpPr>
          <p:nvPr/>
        </p:nvSpPr>
        <p:spPr>
          <a:xfrm>
            <a:off x="396883" y="6424455"/>
            <a:ext cx="1127118" cy="3790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dirty="0">
                <a:latin typeface="Gotham Bold"/>
                <a:cs typeface="Gotham Bold"/>
              </a:rPr>
              <a:t>SITES in 10</a:t>
            </a:r>
          </a:p>
        </p:txBody>
      </p:sp>
    </p:spTree>
    <p:extLst>
      <p:ext uri="{BB962C8B-B14F-4D97-AF65-F5344CB8AC3E}">
        <p14:creationId xmlns:p14="http://schemas.microsoft.com/office/powerpoint/2010/main" val="1300403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007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A85EF8-CB0B-4FF0-A8AC-2DBF6056C7C0}"/>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ctr"/>
            <a:r>
              <a:rPr lang="en-US" b="1" dirty="0">
                <a:solidFill>
                  <a:srgbClr val="FFFFFF"/>
                </a:solidFill>
                <a:latin typeface="Gotham Medium"/>
                <a:cs typeface="Gotham Medium"/>
              </a:rPr>
              <a:t>Property &amp; Market Value</a:t>
            </a:r>
          </a:p>
        </p:txBody>
      </p:sp>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73742075-71EA-4E14-BCF5-6BF60BBDA133}"/>
              </a:ext>
            </a:extLst>
          </p:cNvPr>
          <p:cNvSpPr>
            <a:spLocks noGrp="1"/>
          </p:cNvSpPr>
          <p:nvPr>
            <p:ph sz="half" idx="2"/>
          </p:nvPr>
        </p:nvSpPr>
        <p:spPr>
          <a:xfrm>
            <a:off x="7987681" y="917725"/>
            <a:ext cx="3587562" cy="4852362"/>
          </a:xfrm>
        </p:spPr>
        <p:txBody>
          <a:bodyPr vert="horz" lIns="91440" tIns="45720" rIns="91440" bIns="45720" rtlCol="0" anchor="ctr">
            <a:normAutofit fontScale="85000" lnSpcReduction="10000"/>
          </a:bodyPr>
          <a:lstStyle/>
          <a:p>
            <a:r>
              <a:rPr lang="en-US" sz="2400" dirty="0">
                <a:solidFill>
                  <a:srgbClr val="000000"/>
                </a:solidFill>
                <a:latin typeface="Gotham Book"/>
                <a:cs typeface="Gotham Book"/>
              </a:rPr>
              <a:t>Developer can market the investment in sustainable design, health, and wellbeing</a:t>
            </a:r>
          </a:p>
          <a:p>
            <a:endParaRPr lang="en-US" sz="2400" dirty="0">
              <a:solidFill>
                <a:srgbClr val="000000"/>
              </a:solidFill>
              <a:latin typeface="Gotham Book"/>
              <a:cs typeface="Gotham Book"/>
            </a:endParaRPr>
          </a:p>
          <a:p>
            <a:r>
              <a:rPr lang="en-US" sz="2400" dirty="0">
                <a:solidFill>
                  <a:srgbClr val="000000"/>
                </a:solidFill>
                <a:latin typeface="Gotham Book"/>
                <a:cs typeface="Gotham Book"/>
              </a:rPr>
              <a:t>Increased property values  (Green Cities: Good Health)</a:t>
            </a:r>
          </a:p>
          <a:p>
            <a:pPr lvl="1"/>
            <a:r>
              <a:rPr lang="en-US" sz="1900" dirty="0">
                <a:solidFill>
                  <a:srgbClr val="000000"/>
                </a:solidFill>
                <a:latin typeface="Gotham Book"/>
                <a:cs typeface="Gotham Book"/>
              </a:rPr>
              <a:t>7% higher rental rates for offices having high-quality landscapes</a:t>
            </a:r>
          </a:p>
          <a:p>
            <a:pPr lvl="1"/>
            <a:r>
              <a:rPr lang="en-US" sz="1900" dirty="0">
                <a:solidFill>
                  <a:srgbClr val="000000"/>
                </a:solidFill>
                <a:latin typeface="Gotham Book"/>
                <a:cs typeface="Gotham Book"/>
              </a:rPr>
              <a:t>9-12% higher spending in retail environments with high-quality tree canopy</a:t>
            </a:r>
          </a:p>
          <a:p>
            <a:endParaRPr lang="en-US" sz="2400" dirty="0">
              <a:solidFill>
                <a:srgbClr val="000000"/>
              </a:solidFill>
              <a:latin typeface="Gotham Book"/>
              <a:cs typeface="Gotham Book"/>
            </a:endParaRPr>
          </a:p>
          <a:p>
            <a:r>
              <a:rPr lang="en-US" sz="2400" dirty="0">
                <a:solidFill>
                  <a:srgbClr val="000000"/>
                </a:solidFill>
                <a:latin typeface="Gotham Book"/>
                <a:cs typeface="Gotham Book"/>
              </a:rPr>
              <a:t>Reduced flood risks leads to long term savings</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6441"/>
          <a:stretch/>
        </p:blipFill>
        <p:spPr>
          <a:xfrm>
            <a:off x="325315" y="321732"/>
            <a:ext cx="7060538" cy="4122575"/>
          </a:xfrm>
          <a:prstGeom prst="rect">
            <a:avLst/>
          </a:prstGeom>
        </p:spPr>
      </p:pic>
      <p:sp>
        <p:nvSpPr>
          <p:cNvPr id="8" name="Title 1">
            <a:extLst>
              <a:ext uri="{FF2B5EF4-FFF2-40B4-BE49-F238E27FC236}">
                <a16:creationId xmlns:a16="http://schemas.microsoft.com/office/drawing/2014/main" id="{5C421866-706A-47A2-B7EC-ED82F0CF8BA9}"/>
              </a:ext>
            </a:extLst>
          </p:cNvPr>
          <p:cNvSpPr txBox="1">
            <a:spLocks/>
          </p:cNvSpPr>
          <p:nvPr/>
        </p:nvSpPr>
        <p:spPr>
          <a:xfrm>
            <a:off x="396883" y="6424455"/>
            <a:ext cx="1127118" cy="3790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dirty="0">
                <a:latin typeface="Gotham Bold"/>
                <a:cs typeface="Gotham Bold"/>
              </a:rPr>
              <a:t>SITES in 10</a:t>
            </a:r>
          </a:p>
        </p:txBody>
      </p:sp>
    </p:spTree>
    <p:extLst>
      <p:ext uri="{BB962C8B-B14F-4D97-AF65-F5344CB8AC3E}">
        <p14:creationId xmlns:p14="http://schemas.microsoft.com/office/powerpoint/2010/main" val="18698265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7536400" y="353961"/>
            <a:ext cx="4351125" cy="2956618"/>
          </a:xfrm>
          <a:prstGeom prst="rect">
            <a:avLst/>
          </a:prstGeom>
          <a:solidFill>
            <a:srgbClr val="45C3D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007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A85EF8-CB0B-4FF0-A8AC-2DBF6056C7C0}"/>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ctr"/>
            <a:r>
              <a:rPr lang="en-US" b="1" dirty="0">
                <a:solidFill>
                  <a:srgbClr val="FFFFFF"/>
                </a:solidFill>
                <a:latin typeface="Gotham Medium"/>
                <a:cs typeface="Gotham Medium"/>
              </a:rPr>
              <a:t>Resilience &amp; Cost</a:t>
            </a:r>
          </a:p>
        </p:txBody>
      </p:sp>
      <p:sp>
        <p:nvSpPr>
          <p:cNvPr id="4" name="Content Placeholder 3">
            <a:extLst>
              <a:ext uri="{FF2B5EF4-FFF2-40B4-BE49-F238E27FC236}">
                <a16:creationId xmlns:a16="http://schemas.microsoft.com/office/drawing/2014/main" id="{73742075-71EA-4E14-BCF5-6BF60BBDA133}"/>
              </a:ext>
            </a:extLst>
          </p:cNvPr>
          <p:cNvSpPr>
            <a:spLocks noGrp="1"/>
          </p:cNvSpPr>
          <p:nvPr>
            <p:ph sz="half" idx="2"/>
          </p:nvPr>
        </p:nvSpPr>
        <p:spPr>
          <a:xfrm>
            <a:off x="7823579" y="373380"/>
            <a:ext cx="3934406" cy="2979421"/>
          </a:xfrm>
        </p:spPr>
        <p:txBody>
          <a:bodyPr vert="horz" lIns="91440" tIns="45720" rIns="91440" bIns="45720" rtlCol="0" anchor="ctr">
            <a:normAutofit fontScale="92500"/>
          </a:bodyPr>
          <a:lstStyle/>
          <a:p>
            <a:pPr marL="0" indent="0">
              <a:buNone/>
            </a:pPr>
            <a:r>
              <a:rPr lang="en-US" sz="2200" dirty="0">
                <a:solidFill>
                  <a:srgbClr val="000000"/>
                </a:solidFill>
                <a:latin typeface="Gotham Book"/>
                <a:cs typeface="Gotham Book"/>
              </a:rPr>
              <a:t>Blue Hole Regional Park estimates annual savings of $25,500 from reduced potable water use.</a:t>
            </a:r>
          </a:p>
          <a:p>
            <a:pPr marL="0" indent="0">
              <a:buNone/>
            </a:pPr>
            <a:r>
              <a:rPr lang="en-US" sz="2200" b="1" dirty="0">
                <a:solidFill>
                  <a:srgbClr val="000000"/>
                </a:solidFill>
                <a:latin typeface="Gotham Book"/>
                <a:cs typeface="Gotham Book"/>
              </a:rPr>
              <a:t>Site Design Considerations</a:t>
            </a:r>
          </a:p>
          <a:p>
            <a:r>
              <a:rPr lang="en-US" sz="1700" dirty="0">
                <a:solidFill>
                  <a:srgbClr val="000000"/>
                </a:solidFill>
                <a:latin typeface="Gotham Book"/>
                <a:cs typeface="Gotham Book"/>
              </a:rPr>
              <a:t>Maintenance Repairs</a:t>
            </a:r>
          </a:p>
          <a:p>
            <a:r>
              <a:rPr lang="en-US" sz="1700" dirty="0">
                <a:solidFill>
                  <a:srgbClr val="000000"/>
                </a:solidFill>
                <a:latin typeface="Gotham Book"/>
                <a:cs typeface="Gotham Book"/>
              </a:rPr>
              <a:t>Restoration &amp; Replacement</a:t>
            </a:r>
          </a:p>
          <a:p>
            <a:r>
              <a:rPr lang="en-US" sz="1700" dirty="0">
                <a:solidFill>
                  <a:srgbClr val="000000"/>
                </a:solidFill>
                <a:latin typeface="Gotham Book"/>
                <a:cs typeface="Gotham Book"/>
              </a:rPr>
              <a:t>Climate Change</a:t>
            </a:r>
          </a:p>
          <a:p>
            <a:r>
              <a:rPr lang="en-US" sz="1700" dirty="0">
                <a:solidFill>
                  <a:srgbClr val="000000"/>
                </a:solidFill>
                <a:latin typeface="Gotham Book"/>
                <a:cs typeface="Gotham Book"/>
              </a:rPr>
              <a:t>Risk Management &amp; Safety</a:t>
            </a:r>
          </a:p>
        </p:txBody>
      </p:sp>
      <p:pic>
        <p:nvPicPr>
          <p:cNvPr id="9" name="Content Placeholder 7" descr="resiliencyt.001.jpeg">
            <a:extLst>
              <a:ext uri="{FF2B5EF4-FFF2-40B4-BE49-F238E27FC236}">
                <a16:creationId xmlns:a16="http://schemas.microsoft.com/office/drawing/2014/main" id="{ACC4EB19-DEBA-40E6-B240-59EAE4FACFB5}"/>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5496"/>
          <a:stretch/>
        </p:blipFill>
        <p:spPr>
          <a:xfrm>
            <a:off x="7530371" y="3428999"/>
            <a:ext cx="4377973" cy="3088053"/>
          </a:xfrm>
          <a:prstGeom prst="rect">
            <a:avLst/>
          </a:prstGeom>
        </p:spPr>
      </p:pic>
      <p:pic>
        <p:nvPicPr>
          <p:cNvPr id="11" name="Picture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27546" y="303734"/>
            <a:ext cx="7058307" cy="4170730"/>
          </a:xfrm>
          <a:prstGeom prst="rect">
            <a:avLst/>
          </a:prstGeom>
        </p:spPr>
      </p:pic>
      <p:sp>
        <p:nvSpPr>
          <p:cNvPr id="8" name="Title 1">
            <a:extLst>
              <a:ext uri="{FF2B5EF4-FFF2-40B4-BE49-F238E27FC236}">
                <a16:creationId xmlns:a16="http://schemas.microsoft.com/office/drawing/2014/main" id="{9F965D83-9AD1-4582-AD22-D1966209F43D}"/>
              </a:ext>
            </a:extLst>
          </p:cNvPr>
          <p:cNvSpPr txBox="1">
            <a:spLocks/>
          </p:cNvSpPr>
          <p:nvPr/>
        </p:nvSpPr>
        <p:spPr>
          <a:xfrm>
            <a:off x="396883" y="6424455"/>
            <a:ext cx="1127118" cy="3790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dirty="0">
                <a:latin typeface="Gotham Bold"/>
                <a:cs typeface="Gotham Bold"/>
              </a:rPr>
              <a:t>SITES in 10</a:t>
            </a:r>
          </a:p>
        </p:txBody>
      </p:sp>
    </p:spTree>
    <p:extLst>
      <p:ext uri="{BB962C8B-B14F-4D97-AF65-F5344CB8AC3E}">
        <p14:creationId xmlns:p14="http://schemas.microsoft.com/office/powerpoint/2010/main" val="29232924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007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A85EF8-CB0B-4FF0-A8AC-2DBF6056C7C0}"/>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ctr"/>
            <a:r>
              <a:rPr lang="en-US" b="1" dirty="0">
                <a:solidFill>
                  <a:srgbClr val="FFFFFF"/>
                </a:solidFill>
                <a:latin typeface="Gotham Medium"/>
                <a:cs typeface="Gotham Medium"/>
              </a:rPr>
              <a:t>Health &amp; Wellness</a:t>
            </a:r>
          </a:p>
        </p:txBody>
      </p:sp>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5C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AC78EC4-89E3-470E-A7B8-218627127A81}"/>
              </a:ext>
            </a:extLst>
          </p:cNvPr>
          <p:cNvSpPr>
            <a:spLocks noGrp="1"/>
          </p:cNvSpPr>
          <p:nvPr>
            <p:ph sz="half" idx="1"/>
          </p:nvPr>
        </p:nvSpPr>
        <p:spPr>
          <a:xfrm>
            <a:off x="7694039" y="894864"/>
            <a:ext cx="3941701" cy="5300195"/>
          </a:xfrm>
        </p:spPr>
        <p:txBody>
          <a:bodyPr vert="horz" lIns="91440" tIns="45720" rIns="91440" bIns="45720" rtlCol="0" anchor="ctr">
            <a:normAutofit lnSpcReduction="10000"/>
          </a:bodyPr>
          <a:lstStyle/>
          <a:p>
            <a:r>
              <a:rPr lang="en-US" sz="2400" dirty="0">
                <a:solidFill>
                  <a:srgbClr val="000000"/>
                </a:solidFill>
                <a:latin typeface="Gotham Book"/>
                <a:cs typeface="Gotham Book"/>
              </a:rPr>
              <a:t>Better Air </a:t>
            </a:r>
            <a:r>
              <a:rPr lang="en-US" sz="2400" dirty="0" smtClean="0">
                <a:solidFill>
                  <a:srgbClr val="000000"/>
                </a:solidFill>
                <a:latin typeface="Gotham Book"/>
                <a:cs typeface="Gotham Book"/>
              </a:rPr>
              <a:t>Quality</a:t>
            </a:r>
            <a:br>
              <a:rPr lang="en-US" sz="2400" dirty="0" smtClean="0">
                <a:solidFill>
                  <a:srgbClr val="000000"/>
                </a:solidFill>
                <a:latin typeface="Gotham Book"/>
                <a:cs typeface="Gotham Book"/>
              </a:rPr>
            </a:br>
            <a:endParaRPr lang="en-US" sz="2400" dirty="0">
              <a:solidFill>
                <a:srgbClr val="000000"/>
              </a:solidFill>
              <a:latin typeface="Gotham Book"/>
              <a:cs typeface="Gotham Book"/>
            </a:endParaRPr>
          </a:p>
          <a:p>
            <a:r>
              <a:rPr lang="en-US" sz="2400" dirty="0">
                <a:solidFill>
                  <a:srgbClr val="000000"/>
                </a:solidFill>
                <a:latin typeface="Gotham Book"/>
                <a:cs typeface="Gotham Book"/>
              </a:rPr>
              <a:t>Improved Human Health &amp; </a:t>
            </a:r>
            <a:r>
              <a:rPr lang="en-US" sz="2400" dirty="0" smtClean="0">
                <a:solidFill>
                  <a:srgbClr val="000000"/>
                </a:solidFill>
                <a:latin typeface="Gotham Book"/>
                <a:cs typeface="Gotham Book"/>
              </a:rPr>
              <a:t>Well-Being</a:t>
            </a:r>
            <a:br>
              <a:rPr lang="en-US" sz="2400" dirty="0" smtClean="0">
                <a:solidFill>
                  <a:srgbClr val="000000"/>
                </a:solidFill>
                <a:latin typeface="Gotham Book"/>
                <a:cs typeface="Gotham Book"/>
              </a:rPr>
            </a:br>
            <a:endParaRPr lang="en-US" sz="2400" dirty="0">
              <a:solidFill>
                <a:srgbClr val="000000"/>
              </a:solidFill>
              <a:latin typeface="Gotham Book"/>
              <a:cs typeface="Gotham Book"/>
            </a:endParaRPr>
          </a:p>
          <a:p>
            <a:r>
              <a:rPr lang="en-US" sz="2400" dirty="0">
                <a:solidFill>
                  <a:srgbClr val="000000"/>
                </a:solidFill>
                <a:latin typeface="Gotham Book"/>
                <a:cs typeface="Gotham Book"/>
              </a:rPr>
              <a:t>Increased </a:t>
            </a:r>
            <a:r>
              <a:rPr lang="en-US" sz="2400" dirty="0" smtClean="0">
                <a:solidFill>
                  <a:srgbClr val="000000"/>
                </a:solidFill>
                <a:latin typeface="Gotham Book"/>
                <a:cs typeface="Gotham Book"/>
              </a:rPr>
              <a:t>Productivity</a:t>
            </a:r>
            <a:br>
              <a:rPr lang="en-US" sz="2400" dirty="0" smtClean="0">
                <a:solidFill>
                  <a:srgbClr val="000000"/>
                </a:solidFill>
                <a:latin typeface="Gotham Book"/>
                <a:cs typeface="Gotham Book"/>
              </a:rPr>
            </a:br>
            <a:endParaRPr lang="en-US" sz="2400" dirty="0">
              <a:solidFill>
                <a:srgbClr val="000000"/>
              </a:solidFill>
              <a:latin typeface="Gotham Book"/>
              <a:cs typeface="Gotham Book"/>
            </a:endParaRPr>
          </a:p>
          <a:p>
            <a:r>
              <a:rPr lang="en-US" sz="2400" dirty="0">
                <a:solidFill>
                  <a:srgbClr val="000000"/>
                </a:solidFill>
                <a:latin typeface="Gotham Book"/>
                <a:cs typeface="Gotham Book"/>
              </a:rPr>
              <a:t>Lower Health Care Costs &amp; Shortened Recovery </a:t>
            </a:r>
            <a:r>
              <a:rPr lang="en-US" sz="2400" dirty="0" smtClean="0">
                <a:solidFill>
                  <a:srgbClr val="000000"/>
                </a:solidFill>
                <a:latin typeface="Gotham Book"/>
                <a:cs typeface="Gotham Book"/>
              </a:rPr>
              <a:t>Times</a:t>
            </a:r>
            <a:br>
              <a:rPr lang="en-US" sz="2400" dirty="0" smtClean="0">
                <a:solidFill>
                  <a:srgbClr val="000000"/>
                </a:solidFill>
                <a:latin typeface="Gotham Book"/>
                <a:cs typeface="Gotham Book"/>
              </a:rPr>
            </a:br>
            <a:endParaRPr lang="en-US" sz="2400" dirty="0">
              <a:solidFill>
                <a:srgbClr val="000000"/>
              </a:solidFill>
              <a:latin typeface="Gotham Book"/>
              <a:cs typeface="Gotham Book"/>
            </a:endParaRPr>
          </a:p>
          <a:p>
            <a:r>
              <a:rPr lang="en-US" sz="2400" dirty="0">
                <a:solidFill>
                  <a:srgbClr val="000000"/>
                </a:solidFill>
                <a:latin typeface="Gotham Book"/>
                <a:cs typeface="Gotham Book"/>
              </a:rPr>
              <a:t>Restorative: reduces mental fatigue, alleviates stress, improves cognition</a:t>
            </a:r>
          </a:p>
          <a:p>
            <a:endParaRPr lang="en-US" sz="2000" dirty="0">
              <a:solidFill>
                <a:srgbClr val="FFFFFF"/>
              </a:solidFill>
            </a:endParaRPr>
          </a:p>
        </p:txBody>
      </p:sp>
      <p:pic>
        <p:nvPicPr>
          <p:cNvPr id="4" name="Picture 3"/>
          <p:cNvPicPr>
            <a:picLocks noChangeAspect="1"/>
          </p:cNvPicPr>
          <p:nvPr/>
        </p:nvPicPr>
        <p:blipFill rotWithShape="1">
          <a:blip r:embed="rId3" cstate="hqprint">
            <a:extLst>
              <a:ext uri="{28A0092B-C50C-407E-A947-70E740481C1C}">
                <a14:useLocalDpi xmlns:a14="http://schemas.microsoft.com/office/drawing/2010/main" val="0"/>
              </a:ext>
            </a:extLst>
          </a:blip>
          <a:srcRect t="21289"/>
          <a:stretch/>
        </p:blipFill>
        <p:spPr>
          <a:xfrm>
            <a:off x="327545" y="307730"/>
            <a:ext cx="7058307" cy="4166733"/>
          </a:xfrm>
          <a:prstGeom prst="rect">
            <a:avLst/>
          </a:prstGeom>
        </p:spPr>
      </p:pic>
      <p:sp>
        <p:nvSpPr>
          <p:cNvPr id="7" name="Title 1">
            <a:extLst>
              <a:ext uri="{FF2B5EF4-FFF2-40B4-BE49-F238E27FC236}">
                <a16:creationId xmlns:a16="http://schemas.microsoft.com/office/drawing/2014/main" id="{551109A4-A0BE-4B41-828A-0579F22E997E}"/>
              </a:ext>
            </a:extLst>
          </p:cNvPr>
          <p:cNvSpPr txBox="1">
            <a:spLocks/>
          </p:cNvSpPr>
          <p:nvPr/>
        </p:nvSpPr>
        <p:spPr>
          <a:xfrm>
            <a:off x="396883" y="6424455"/>
            <a:ext cx="1127118" cy="3790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dirty="0">
                <a:latin typeface="Gotham Bold"/>
                <a:cs typeface="Gotham Bold"/>
              </a:rPr>
              <a:t>SITES in 10</a:t>
            </a:r>
          </a:p>
        </p:txBody>
      </p:sp>
    </p:spTree>
    <p:extLst>
      <p:ext uri="{BB962C8B-B14F-4D97-AF65-F5344CB8AC3E}">
        <p14:creationId xmlns:p14="http://schemas.microsoft.com/office/powerpoint/2010/main" val="33473382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007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A85EF8-CB0B-4FF0-A8AC-2DBF6056C7C0}"/>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ctr"/>
            <a:r>
              <a:rPr lang="en-US" b="1" dirty="0">
                <a:solidFill>
                  <a:srgbClr val="FFFFFF"/>
                </a:solidFill>
                <a:latin typeface="Gotham Medium"/>
                <a:cs typeface="Gotham Medium"/>
              </a:rPr>
              <a:t>Design Forethought</a:t>
            </a:r>
          </a:p>
        </p:txBody>
      </p:sp>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C1D7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73742075-71EA-4E14-BCF5-6BF60BBDA133}"/>
              </a:ext>
            </a:extLst>
          </p:cNvPr>
          <p:cNvSpPr>
            <a:spLocks noGrp="1"/>
          </p:cNvSpPr>
          <p:nvPr>
            <p:ph sz="half" idx="2"/>
          </p:nvPr>
        </p:nvSpPr>
        <p:spPr>
          <a:xfrm>
            <a:off x="7773974" y="634898"/>
            <a:ext cx="3854139" cy="5626515"/>
          </a:xfrm>
        </p:spPr>
        <p:txBody>
          <a:bodyPr vert="horz" lIns="91440" tIns="45720" rIns="91440" bIns="45720" rtlCol="0" anchor="ctr">
            <a:normAutofit fontScale="77500" lnSpcReduction="20000"/>
          </a:bodyPr>
          <a:lstStyle/>
          <a:p>
            <a:pPr marL="0" indent="0">
              <a:lnSpc>
                <a:spcPct val="110000"/>
              </a:lnSpc>
              <a:buNone/>
            </a:pPr>
            <a:r>
              <a:rPr lang="en-US" sz="2400" dirty="0">
                <a:solidFill>
                  <a:srgbClr val="000000"/>
                </a:solidFill>
                <a:latin typeface="Gotham Book"/>
                <a:cs typeface="Gotham Book"/>
              </a:rPr>
              <a:t>"We are at 90% design drawings for a new Atlanta </a:t>
            </a:r>
            <a:r>
              <a:rPr lang="en-US" sz="2400" dirty="0" err="1">
                <a:solidFill>
                  <a:srgbClr val="000000"/>
                </a:solidFill>
                <a:latin typeface="Gotham Book"/>
                <a:cs typeface="Gotham Book"/>
              </a:rPr>
              <a:t>BeltLine</a:t>
            </a:r>
            <a:r>
              <a:rPr lang="en-US" sz="2400" dirty="0">
                <a:solidFill>
                  <a:srgbClr val="000000"/>
                </a:solidFill>
                <a:latin typeface="Gotham Book"/>
                <a:cs typeface="Gotham Book"/>
              </a:rPr>
              <a:t> project, </a:t>
            </a:r>
            <a:r>
              <a:rPr lang="en-US" sz="2400" dirty="0" err="1">
                <a:solidFill>
                  <a:srgbClr val="000000"/>
                </a:solidFill>
                <a:latin typeface="Gotham Book"/>
                <a:cs typeface="Gotham Book"/>
              </a:rPr>
              <a:t>Enota</a:t>
            </a:r>
            <a:r>
              <a:rPr lang="en-US" sz="2400" dirty="0">
                <a:solidFill>
                  <a:srgbClr val="000000"/>
                </a:solidFill>
                <a:latin typeface="Gotham Book"/>
                <a:cs typeface="Gotham Book"/>
              </a:rPr>
              <a:t> Park, and we are already seeing the results of SITES.  Some team members -- not normally engaged from the beginning -- have opportunity for input from the start.  This results in a much more integrated design.</a:t>
            </a:r>
          </a:p>
          <a:p>
            <a:pPr marL="0" indent="0">
              <a:lnSpc>
                <a:spcPct val="110000"/>
              </a:lnSpc>
              <a:buNone/>
            </a:pPr>
            <a:r>
              <a:rPr lang="en-US" sz="2400" dirty="0">
                <a:solidFill>
                  <a:srgbClr val="000000"/>
                </a:solidFill>
                <a:latin typeface="Gotham Book"/>
                <a:cs typeface="Gotham Book"/>
              </a:rPr>
              <a:t>And using the SITES process, we expect to see a reduction in Change Orders which will result in cost savings.“ </a:t>
            </a:r>
          </a:p>
          <a:p>
            <a:pPr marL="0" indent="0">
              <a:lnSpc>
                <a:spcPct val="110000"/>
              </a:lnSpc>
              <a:buNone/>
            </a:pPr>
            <a:r>
              <a:rPr lang="en-US" sz="2500" dirty="0">
                <a:solidFill>
                  <a:srgbClr val="000000"/>
                </a:solidFill>
                <a:latin typeface="Gotham Medium"/>
                <a:cs typeface="Gotham Medium"/>
              </a:rPr>
              <a:t>– Kevin Burke</a:t>
            </a:r>
            <a:r>
              <a:rPr lang="en-US" sz="2500" dirty="0">
                <a:solidFill>
                  <a:srgbClr val="000000"/>
                </a:solidFill>
                <a:latin typeface="Gotham Book"/>
                <a:cs typeface="Gotham Book"/>
              </a:rPr>
              <a:t>, FASLA, Director of Design, Atlanta Beltline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46" y="321732"/>
            <a:ext cx="7055652" cy="3968804"/>
          </a:xfrm>
          <a:prstGeom prst="rect">
            <a:avLst/>
          </a:prstGeom>
        </p:spPr>
      </p:pic>
      <p:sp>
        <p:nvSpPr>
          <p:cNvPr id="7" name="Title 1">
            <a:extLst>
              <a:ext uri="{FF2B5EF4-FFF2-40B4-BE49-F238E27FC236}">
                <a16:creationId xmlns:a16="http://schemas.microsoft.com/office/drawing/2014/main" id="{7EA79B66-BA29-4E4C-8739-1480A8A82A84}"/>
              </a:ext>
            </a:extLst>
          </p:cNvPr>
          <p:cNvSpPr txBox="1">
            <a:spLocks/>
          </p:cNvSpPr>
          <p:nvPr/>
        </p:nvSpPr>
        <p:spPr>
          <a:xfrm>
            <a:off x="396883" y="6424455"/>
            <a:ext cx="1127118" cy="3790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dirty="0">
                <a:latin typeface="Gotham Bold"/>
                <a:cs typeface="Gotham Bold"/>
              </a:rPr>
              <a:t>SITES in 10</a:t>
            </a:r>
          </a:p>
        </p:txBody>
      </p:sp>
    </p:spTree>
    <p:extLst>
      <p:ext uri="{BB962C8B-B14F-4D97-AF65-F5344CB8AC3E}">
        <p14:creationId xmlns:p14="http://schemas.microsoft.com/office/powerpoint/2010/main" val="2733908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327547" y="372182"/>
            <a:ext cx="7051046" cy="3962643"/>
          </a:xfrm>
          <a:prstGeom prst="rect">
            <a:avLst/>
          </a:prstGeom>
          <a:solidFill>
            <a:srgbClr val="45C3D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007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A85EF8-CB0B-4FF0-A8AC-2DBF6056C7C0}"/>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ctr"/>
            <a:r>
              <a:rPr lang="en-US" b="1" dirty="0">
                <a:solidFill>
                  <a:srgbClr val="FFFFFF"/>
                </a:solidFill>
                <a:latin typeface="Gotham Medium" pitchFamily="50" charset="0"/>
                <a:cs typeface="Gotham Medium" pitchFamily="50" charset="0"/>
              </a:rPr>
              <a:t>Accountability &amp; </a:t>
            </a:r>
            <a:br>
              <a:rPr lang="en-US" b="1" dirty="0">
                <a:solidFill>
                  <a:srgbClr val="FFFFFF"/>
                </a:solidFill>
                <a:latin typeface="Gotham Medium" pitchFamily="50" charset="0"/>
                <a:cs typeface="Gotham Medium" pitchFamily="50" charset="0"/>
              </a:rPr>
            </a:br>
            <a:r>
              <a:rPr lang="en-US" b="1" dirty="0">
                <a:solidFill>
                  <a:srgbClr val="FFFFFF"/>
                </a:solidFill>
                <a:latin typeface="Gotham Medium" pitchFamily="50" charset="0"/>
                <a:cs typeface="Gotham Medium" pitchFamily="50" charset="0"/>
              </a:rPr>
              <a:t>Best Practices</a:t>
            </a:r>
          </a:p>
        </p:txBody>
      </p:sp>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3">
            <a:extLst>
              <a:ext uri="{FF2B5EF4-FFF2-40B4-BE49-F238E27FC236}">
                <a16:creationId xmlns:a16="http://schemas.microsoft.com/office/drawing/2014/main" id="{73742075-71EA-4E14-BCF5-6BF60BBDA133}"/>
              </a:ext>
            </a:extLst>
          </p:cNvPr>
          <p:cNvSpPr>
            <a:spLocks noGrp="1"/>
          </p:cNvSpPr>
          <p:nvPr>
            <p:ph sz="half" idx="2"/>
          </p:nvPr>
        </p:nvSpPr>
        <p:spPr>
          <a:xfrm>
            <a:off x="737113" y="459755"/>
            <a:ext cx="6204717" cy="3699926"/>
          </a:xfrm>
          <a:ln>
            <a:noFill/>
          </a:ln>
        </p:spPr>
        <p:txBody>
          <a:bodyPr vert="horz" lIns="91440" tIns="45720" rIns="91440" bIns="45720" rtlCol="0" anchor="ctr">
            <a:normAutofit fontScale="92500" lnSpcReduction="10000"/>
          </a:bodyPr>
          <a:lstStyle/>
          <a:p>
            <a:pPr marL="0" indent="0">
              <a:lnSpc>
                <a:spcPct val="110000"/>
              </a:lnSpc>
              <a:buNone/>
            </a:pPr>
            <a:r>
              <a:rPr lang="en-US" sz="2400" dirty="0">
                <a:solidFill>
                  <a:srgbClr val="000000"/>
                </a:solidFill>
                <a:latin typeface="Gotham Book"/>
                <a:cs typeface="Gotham Book"/>
              </a:rPr>
              <a:t>”Our incorporation of the SITES certification program provides an added focus on the quality of our site development, clear performance standards, and third-party verification; all of which help GSA meet its sustainability goals and ensure accountability in the actual performance of delivered projects.” </a:t>
            </a:r>
          </a:p>
          <a:p>
            <a:pPr marL="0" indent="0">
              <a:lnSpc>
                <a:spcPct val="110000"/>
              </a:lnSpc>
              <a:buNone/>
            </a:pPr>
            <a:r>
              <a:rPr lang="en-US" sz="1800" dirty="0">
                <a:solidFill>
                  <a:srgbClr val="000000"/>
                </a:solidFill>
                <a:latin typeface="Gotham Medium"/>
                <a:cs typeface="Gotham Medium"/>
              </a:rPr>
              <a:t>– </a:t>
            </a:r>
            <a:r>
              <a:rPr lang="en-US" sz="1800" b="1" dirty="0">
                <a:solidFill>
                  <a:srgbClr val="000000"/>
                </a:solidFill>
                <a:latin typeface="Gotham Medium"/>
                <a:cs typeface="Gotham Medium"/>
              </a:rPr>
              <a:t>Christian Gabriel</a:t>
            </a:r>
            <a:r>
              <a:rPr lang="en-US" sz="1800" dirty="0">
                <a:solidFill>
                  <a:srgbClr val="000000"/>
                </a:solidFill>
                <a:latin typeface="Gotham Medium"/>
                <a:cs typeface="Gotham Medium"/>
              </a:rPr>
              <a:t>, </a:t>
            </a:r>
            <a:r>
              <a:rPr lang="en-US" sz="1800" dirty="0">
                <a:solidFill>
                  <a:srgbClr val="000000"/>
                </a:solidFill>
                <a:latin typeface="Gotham Book"/>
                <a:cs typeface="Gotham Book"/>
              </a:rPr>
              <a:t>ASLA, PLA, National Design Director-Landscape Architecture, U.S. General Services Administration</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8937"/>
          <a:stretch/>
        </p:blipFill>
        <p:spPr>
          <a:xfrm>
            <a:off x="7679018" y="462423"/>
            <a:ext cx="4035188" cy="2898841"/>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6636" t="14493" r="13771"/>
          <a:stretch/>
        </p:blipFill>
        <p:spPr>
          <a:xfrm>
            <a:off x="7662408" y="3494315"/>
            <a:ext cx="4051797" cy="2901914"/>
          </a:xfrm>
          <a:prstGeom prst="rect">
            <a:avLst/>
          </a:prstGeom>
        </p:spPr>
      </p:pic>
      <p:sp>
        <p:nvSpPr>
          <p:cNvPr id="12" name="Title 1">
            <a:extLst>
              <a:ext uri="{FF2B5EF4-FFF2-40B4-BE49-F238E27FC236}">
                <a16:creationId xmlns:a16="http://schemas.microsoft.com/office/drawing/2014/main" id="{2909A212-19C4-4550-9D0B-0A89338BB5B6}"/>
              </a:ext>
            </a:extLst>
          </p:cNvPr>
          <p:cNvSpPr txBox="1">
            <a:spLocks/>
          </p:cNvSpPr>
          <p:nvPr/>
        </p:nvSpPr>
        <p:spPr>
          <a:xfrm>
            <a:off x="396883" y="6424455"/>
            <a:ext cx="1127118" cy="3790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dirty="0">
                <a:latin typeface="Gotham Bold"/>
                <a:cs typeface="Gotham Bold"/>
              </a:rPr>
              <a:t>SITES in 10</a:t>
            </a:r>
          </a:p>
        </p:txBody>
      </p:sp>
    </p:spTree>
    <p:extLst>
      <p:ext uri="{BB962C8B-B14F-4D97-AF65-F5344CB8AC3E}">
        <p14:creationId xmlns:p14="http://schemas.microsoft.com/office/powerpoint/2010/main" val="3769460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7708278" y="353961"/>
            <a:ext cx="4182617" cy="2956618"/>
          </a:xfrm>
          <a:prstGeom prst="rect">
            <a:avLst/>
          </a:prstGeom>
          <a:solidFill>
            <a:srgbClr val="C1D72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007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A85EF8-CB0B-4FF0-A8AC-2DBF6056C7C0}"/>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ctr"/>
            <a:r>
              <a:rPr lang="en-US" b="1" dirty="0">
                <a:solidFill>
                  <a:srgbClr val="FFFFFF"/>
                </a:solidFill>
                <a:latin typeface="Gotham Medium"/>
                <a:cs typeface="Gotham Medium"/>
              </a:rPr>
              <a:t>Validated Standards</a:t>
            </a:r>
          </a:p>
        </p:txBody>
      </p:sp>
      <p:sp>
        <p:nvSpPr>
          <p:cNvPr id="3" name="Content Placeholder 2">
            <a:extLst>
              <a:ext uri="{FF2B5EF4-FFF2-40B4-BE49-F238E27FC236}">
                <a16:creationId xmlns:a16="http://schemas.microsoft.com/office/drawing/2014/main" id="{2AC78EC4-89E3-470E-A7B8-218627127A81}"/>
              </a:ext>
            </a:extLst>
          </p:cNvPr>
          <p:cNvSpPr>
            <a:spLocks noGrp="1"/>
          </p:cNvSpPr>
          <p:nvPr>
            <p:ph sz="half" idx="1"/>
          </p:nvPr>
        </p:nvSpPr>
        <p:spPr>
          <a:xfrm>
            <a:off x="7921267" y="447171"/>
            <a:ext cx="3562388" cy="2863408"/>
          </a:xfrm>
        </p:spPr>
        <p:txBody>
          <a:bodyPr vert="horz" lIns="91440" tIns="45720" rIns="91440" bIns="45720" rtlCol="0" anchor="ctr">
            <a:normAutofit fontScale="92500" lnSpcReduction="20000"/>
          </a:bodyPr>
          <a:lstStyle/>
          <a:p>
            <a:r>
              <a:rPr lang="en-US" sz="2000" dirty="0">
                <a:solidFill>
                  <a:srgbClr val="000000"/>
                </a:solidFill>
                <a:latin typeface="Gotham Book"/>
                <a:cs typeface="Gotham Book"/>
              </a:rPr>
              <a:t>Demonstrate compliance through documentation</a:t>
            </a:r>
          </a:p>
          <a:p>
            <a:r>
              <a:rPr lang="en-US" sz="2000" dirty="0">
                <a:solidFill>
                  <a:srgbClr val="000000"/>
                </a:solidFill>
                <a:latin typeface="Gotham Book"/>
                <a:cs typeface="Gotham Book"/>
              </a:rPr>
              <a:t>Validate beautiful, functional, resilient places</a:t>
            </a:r>
          </a:p>
          <a:p>
            <a:r>
              <a:rPr lang="en-US" sz="2000" dirty="0">
                <a:solidFill>
                  <a:srgbClr val="000000"/>
                </a:solidFill>
                <a:latin typeface="Gotham Book"/>
                <a:cs typeface="Gotham Book"/>
              </a:rPr>
              <a:t>Follow a site-specific, flexible system to meet sustainability goals</a:t>
            </a:r>
          </a:p>
          <a:p>
            <a:r>
              <a:rPr lang="en-US" sz="2000" dirty="0">
                <a:solidFill>
                  <a:srgbClr val="000000"/>
                </a:solidFill>
                <a:latin typeface="Gotham Book"/>
                <a:cs typeface="Gotham Book"/>
              </a:rPr>
              <a:t>Employ best practices in landscape architecture, ecological restoration, &amp; related fields</a:t>
            </a:r>
          </a:p>
        </p:txBody>
      </p:sp>
      <p:pic>
        <p:nvPicPr>
          <p:cNvPr id="5" name="Picture 4"/>
          <p:cNvPicPr>
            <a:picLocks noChangeAspect="1"/>
          </p:cNvPicPr>
          <p:nvPr/>
        </p:nvPicPr>
        <p:blipFill rotWithShape="1">
          <a:blip r:embed="rId3" cstate="hqprint">
            <a:extLst>
              <a:ext uri="{28A0092B-C50C-407E-A947-70E740481C1C}">
                <a14:useLocalDpi xmlns:a14="http://schemas.microsoft.com/office/drawing/2010/main" val="0"/>
              </a:ext>
            </a:extLst>
          </a:blip>
          <a:srcRect t="7502"/>
          <a:stretch/>
        </p:blipFill>
        <p:spPr>
          <a:xfrm>
            <a:off x="327546" y="343711"/>
            <a:ext cx="7058307" cy="4087214"/>
          </a:xfrm>
          <a:prstGeom prst="rect">
            <a:avLst/>
          </a:prstGeom>
        </p:spPr>
      </p:pic>
      <p:pic>
        <p:nvPicPr>
          <p:cNvPr id="9" name="Picture 8"/>
          <p:cNvPicPr>
            <a:picLocks noChangeAspect="1"/>
          </p:cNvPicPr>
          <p:nvPr/>
        </p:nvPicPr>
        <p:blipFill rotWithShape="1">
          <a:blip r:embed="rId4" cstate="hqprint">
            <a:extLst>
              <a:ext uri="{28A0092B-C50C-407E-A947-70E740481C1C}">
                <a14:useLocalDpi xmlns:a14="http://schemas.microsoft.com/office/drawing/2010/main" val="0"/>
              </a:ext>
            </a:extLst>
          </a:blip>
          <a:srcRect l="3780" r="14518"/>
          <a:stretch/>
        </p:blipFill>
        <p:spPr>
          <a:xfrm>
            <a:off x="7730247" y="3456562"/>
            <a:ext cx="4160648" cy="3086028"/>
          </a:xfrm>
          <a:prstGeom prst="rect">
            <a:avLst/>
          </a:prstGeom>
        </p:spPr>
      </p:pic>
      <p:sp>
        <p:nvSpPr>
          <p:cNvPr id="10" name="Title 1">
            <a:extLst>
              <a:ext uri="{FF2B5EF4-FFF2-40B4-BE49-F238E27FC236}">
                <a16:creationId xmlns:a16="http://schemas.microsoft.com/office/drawing/2014/main" id="{4726B2E1-64D3-4662-B8D1-7D8F6EDD1721}"/>
              </a:ext>
            </a:extLst>
          </p:cNvPr>
          <p:cNvSpPr txBox="1">
            <a:spLocks/>
          </p:cNvSpPr>
          <p:nvPr/>
        </p:nvSpPr>
        <p:spPr>
          <a:xfrm>
            <a:off x="396883" y="6424455"/>
            <a:ext cx="1127118" cy="3790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dirty="0">
                <a:latin typeface="Gotham Bold"/>
                <a:cs typeface="Gotham Bold"/>
              </a:rPr>
              <a:t>SITES in 10</a:t>
            </a:r>
          </a:p>
        </p:txBody>
      </p:sp>
    </p:spTree>
    <p:extLst>
      <p:ext uri="{BB962C8B-B14F-4D97-AF65-F5344CB8AC3E}">
        <p14:creationId xmlns:p14="http://schemas.microsoft.com/office/powerpoint/2010/main" val="272246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007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A85EF8-CB0B-4FF0-A8AC-2DBF6056C7C0}"/>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ctr"/>
            <a:r>
              <a:rPr lang="en-US" b="1" dirty="0">
                <a:solidFill>
                  <a:srgbClr val="FFFFFF"/>
                </a:solidFill>
                <a:latin typeface="Gotham Medium" pitchFamily="50" charset="0"/>
                <a:cs typeface="Gotham Medium" pitchFamily="50" charset="0"/>
              </a:rPr>
              <a:t>Professionalism &amp; Leadership</a:t>
            </a:r>
          </a:p>
        </p:txBody>
      </p:sp>
      <p:pic>
        <p:nvPicPr>
          <p:cNvPr id="9" name="Content Placeholder 5" descr="CNP.001.jpeg">
            <a:extLst>
              <a:ext uri="{FF2B5EF4-FFF2-40B4-BE49-F238E27FC236}">
                <a16:creationId xmlns:a16="http://schemas.microsoft.com/office/drawing/2014/main" id="{33701D7C-1049-49D3-9CC3-48AE56BCFBCD}"/>
              </a:ext>
            </a:extLst>
          </p:cNvPr>
          <p:cNvPicPr>
            <a:picLocks noGrp="1" noChangeAspect="1"/>
          </p:cNvPicPr>
          <p:nvPr>
            <p:ph sz="half" idx="1"/>
          </p:nvPr>
        </p:nvPicPr>
        <p:blipFill rotWithShape="1">
          <a:blip r:embed="rId3" cstate="email">
            <a:extLst>
              <a:ext uri="{28A0092B-C50C-407E-A947-70E740481C1C}">
                <a14:useLocalDpi xmlns:a14="http://schemas.microsoft.com/office/drawing/2010/main" val="0"/>
              </a:ext>
            </a:extLst>
          </a:blip>
          <a:srcRect l="6248" r="6232" b="12563"/>
          <a:stretch/>
        </p:blipFill>
        <p:spPr>
          <a:xfrm>
            <a:off x="322729" y="321733"/>
            <a:ext cx="7063124" cy="4106283"/>
          </a:xfrm>
          <a:prstGeom prst="rect">
            <a:avLst/>
          </a:prstGeom>
        </p:spPr>
      </p:pic>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5C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6">
            <a:extLst>
              <a:ext uri="{FF2B5EF4-FFF2-40B4-BE49-F238E27FC236}">
                <a16:creationId xmlns:a16="http://schemas.microsoft.com/office/drawing/2014/main" id="{A614E460-5B28-4B59-B184-97754D2A2D5A}"/>
              </a:ext>
            </a:extLst>
          </p:cNvPr>
          <p:cNvSpPr>
            <a:spLocks noGrp="1"/>
          </p:cNvSpPr>
          <p:nvPr>
            <p:ph sz="half" idx="2"/>
          </p:nvPr>
        </p:nvSpPr>
        <p:spPr>
          <a:xfrm>
            <a:off x="7941723" y="917724"/>
            <a:ext cx="3533099" cy="5387475"/>
          </a:xfrm>
        </p:spPr>
        <p:txBody>
          <a:bodyPr vert="horz" lIns="91440" tIns="45720" rIns="91440" bIns="45720" rtlCol="0" anchor="ctr">
            <a:normAutofit/>
          </a:bodyPr>
          <a:lstStyle/>
          <a:p>
            <a:pPr marL="0" indent="0">
              <a:buNone/>
            </a:pPr>
            <a:r>
              <a:rPr lang="en-US" sz="2000" dirty="0">
                <a:solidFill>
                  <a:srgbClr val="000000"/>
                </a:solidFill>
                <a:latin typeface="Gotham Book"/>
                <a:cs typeface="Gotham Book"/>
              </a:rPr>
              <a:t>“SITES was an important tool that kept our entire team accountable to a high standard of best practice and resulted in an unprecedented project – the transformation of Chicago’s Navy Pier into an authentic and green destination reflective of the city’s identity.” </a:t>
            </a:r>
          </a:p>
          <a:p>
            <a:pPr marL="168275" indent="-168275">
              <a:buNone/>
            </a:pPr>
            <a:r>
              <a:rPr lang="en-US" sz="1600" dirty="0">
                <a:solidFill>
                  <a:srgbClr val="000000"/>
                </a:solidFill>
                <a:latin typeface="Gotham Book"/>
                <a:cs typeface="Gotham Book"/>
              </a:rPr>
              <a:t>– </a:t>
            </a:r>
            <a:r>
              <a:rPr lang="en-US" sz="1600" dirty="0">
                <a:solidFill>
                  <a:srgbClr val="000000"/>
                </a:solidFill>
                <a:latin typeface="Gotham Medium"/>
                <a:cs typeface="Gotham Medium"/>
              </a:rPr>
              <a:t>James Corner</a:t>
            </a:r>
            <a:r>
              <a:rPr lang="en-US" sz="1600" dirty="0">
                <a:solidFill>
                  <a:srgbClr val="000000"/>
                </a:solidFill>
                <a:latin typeface="Gotham Book"/>
                <a:cs typeface="Gotham Book"/>
              </a:rPr>
              <a:t>, FASLA, Founder &amp; CEO of James Corner Field Operations</a:t>
            </a:r>
          </a:p>
          <a:p>
            <a:endParaRPr lang="en-US" sz="2000" dirty="0">
              <a:solidFill>
                <a:srgbClr val="FFFFFF"/>
              </a:solidFill>
            </a:endParaRPr>
          </a:p>
        </p:txBody>
      </p:sp>
      <p:sp>
        <p:nvSpPr>
          <p:cNvPr id="8" name="Title 1">
            <a:extLst>
              <a:ext uri="{FF2B5EF4-FFF2-40B4-BE49-F238E27FC236}">
                <a16:creationId xmlns:a16="http://schemas.microsoft.com/office/drawing/2014/main" id="{1E591CB4-E388-45D2-BAB0-2FD6B2809635}"/>
              </a:ext>
            </a:extLst>
          </p:cNvPr>
          <p:cNvSpPr txBox="1">
            <a:spLocks/>
          </p:cNvSpPr>
          <p:nvPr/>
        </p:nvSpPr>
        <p:spPr>
          <a:xfrm>
            <a:off x="396883" y="6424455"/>
            <a:ext cx="1127118" cy="3790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dirty="0">
                <a:latin typeface="Gotham Bold"/>
                <a:cs typeface="Gotham Bold"/>
              </a:rPr>
              <a:t>SITES in 10</a:t>
            </a:r>
          </a:p>
        </p:txBody>
      </p:sp>
    </p:spTree>
    <p:extLst>
      <p:ext uri="{BB962C8B-B14F-4D97-AF65-F5344CB8AC3E}">
        <p14:creationId xmlns:p14="http://schemas.microsoft.com/office/powerpoint/2010/main" val="6021215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383B190-6BFB-422F-B667-06B7B25F09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007698"/>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A85EF8-CB0B-4FF0-A8AC-2DBF6056C7C0}"/>
              </a:ext>
            </a:extLst>
          </p:cNvPr>
          <p:cNvSpPr>
            <a:spLocks noGrp="1"/>
          </p:cNvSpPr>
          <p:nvPr>
            <p:ph type="title"/>
          </p:nvPr>
        </p:nvSpPr>
        <p:spPr>
          <a:xfrm>
            <a:off x="5021821" y="3812954"/>
            <a:ext cx="6465287" cy="962231"/>
          </a:xfrm>
        </p:spPr>
        <p:txBody>
          <a:bodyPr vert="horz" lIns="91440" tIns="45720" rIns="91440" bIns="45720" rtlCol="0" anchor="b">
            <a:normAutofit/>
          </a:bodyPr>
          <a:lstStyle/>
          <a:p>
            <a:pPr algn="ctr"/>
            <a:r>
              <a:rPr lang="en-US" sz="4800" b="1" kern="1200" dirty="0">
                <a:solidFill>
                  <a:srgbClr val="FFFFFF"/>
                </a:solidFill>
                <a:latin typeface="Gotham Medium"/>
                <a:ea typeface="+mj-ea"/>
                <a:cs typeface="Gotham Medium"/>
              </a:rPr>
              <a:t>SITES IN 10</a:t>
            </a:r>
          </a:p>
        </p:txBody>
      </p:sp>
      <p:cxnSp>
        <p:nvCxnSpPr>
          <p:cNvPr id="14" name="Straight Connector 13">
            <a:extLst>
              <a:ext uri="{FF2B5EF4-FFF2-40B4-BE49-F238E27FC236}">
                <a16:creationId xmlns:a16="http://schemas.microsoft.com/office/drawing/2014/main" id="{ED28E597-4AF8-4D69-A9AB-A1EDC6156B0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b="8944"/>
          <a:stretch/>
        </p:blipFill>
        <p:spPr>
          <a:xfrm>
            <a:off x="4708357" y="206792"/>
            <a:ext cx="7092215" cy="3151675"/>
          </a:xfrm>
          <a:prstGeom prst="rect">
            <a:avLst/>
          </a:prstGeom>
        </p:spPr>
      </p:pic>
      <p:pic>
        <p:nvPicPr>
          <p:cNvPr id="9" name="Picture 8"/>
          <p:cNvPicPr>
            <a:picLocks noChangeAspect="1"/>
          </p:cNvPicPr>
          <p:nvPr/>
        </p:nvPicPr>
        <p:blipFill rotWithShape="1">
          <a:blip r:embed="rId4" cstate="hqprint">
            <a:extLst>
              <a:ext uri="{28A0092B-C50C-407E-A947-70E740481C1C}">
                <a14:useLocalDpi xmlns:a14="http://schemas.microsoft.com/office/drawing/2010/main" val="0"/>
              </a:ext>
            </a:extLst>
          </a:blip>
          <a:srcRect r="9409"/>
          <a:stretch/>
        </p:blipFill>
        <p:spPr>
          <a:xfrm>
            <a:off x="383795" y="206792"/>
            <a:ext cx="4167830" cy="6271010"/>
          </a:xfrm>
          <a:prstGeom prst="rect">
            <a:avLst/>
          </a:prstGeom>
        </p:spPr>
      </p:pic>
      <p:sp>
        <p:nvSpPr>
          <p:cNvPr id="4" name="TextBox 3">
            <a:extLst>
              <a:ext uri="{FF2B5EF4-FFF2-40B4-BE49-F238E27FC236}">
                <a16:creationId xmlns:a16="http://schemas.microsoft.com/office/drawing/2014/main" id="{8C8794B8-097D-47E5-8A7A-F47ADC3F7336}"/>
              </a:ext>
            </a:extLst>
          </p:cNvPr>
          <p:cNvSpPr txBox="1"/>
          <p:nvPr/>
        </p:nvSpPr>
        <p:spPr>
          <a:xfrm>
            <a:off x="6804900" y="4793827"/>
            <a:ext cx="2899127" cy="400110"/>
          </a:xfrm>
          <a:prstGeom prst="rect">
            <a:avLst/>
          </a:prstGeom>
          <a:noFill/>
        </p:spPr>
        <p:txBody>
          <a:bodyPr wrap="none" rtlCol="0">
            <a:spAutoFit/>
          </a:bodyPr>
          <a:lstStyle/>
          <a:p>
            <a:r>
              <a:rPr lang="en-US" sz="2000" dirty="0">
                <a:solidFill>
                  <a:schemeClr val="bg1"/>
                </a:solidFill>
              </a:rPr>
              <a:t>www.sustainablesites.org </a:t>
            </a:r>
          </a:p>
        </p:txBody>
      </p:sp>
      <p:sp>
        <p:nvSpPr>
          <p:cNvPr id="8" name="Title 1">
            <a:extLst>
              <a:ext uri="{FF2B5EF4-FFF2-40B4-BE49-F238E27FC236}">
                <a16:creationId xmlns:a16="http://schemas.microsoft.com/office/drawing/2014/main" id="{0FE85448-1E86-453E-9CA5-E5547402C8FA}"/>
              </a:ext>
            </a:extLst>
          </p:cNvPr>
          <p:cNvSpPr txBox="1">
            <a:spLocks/>
          </p:cNvSpPr>
          <p:nvPr/>
        </p:nvSpPr>
        <p:spPr>
          <a:xfrm>
            <a:off x="396883" y="6424455"/>
            <a:ext cx="1127118" cy="3790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dirty="0">
                <a:latin typeface="Gotham Bold"/>
                <a:cs typeface="Gotham Bold"/>
              </a:rPr>
              <a:t>SITES in 10</a:t>
            </a:r>
          </a:p>
        </p:txBody>
      </p:sp>
      <p:sp>
        <p:nvSpPr>
          <p:cNvPr id="10" name="Content Placeholder 6">
            <a:extLst>
              <a:ext uri="{FF2B5EF4-FFF2-40B4-BE49-F238E27FC236}">
                <a16:creationId xmlns:a16="http://schemas.microsoft.com/office/drawing/2014/main" id="{F1956771-0B06-494C-BA87-0021658BC928}"/>
              </a:ext>
            </a:extLst>
          </p:cNvPr>
          <p:cNvSpPr txBox="1">
            <a:spLocks/>
          </p:cNvSpPr>
          <p:nvPr/>
        </p:nvSpPr>
        <p:spPr>
          <a:xfrm>
            <a:off x="5074023" y="5594583"/>
            <a:ext cx="6400799" cy="71061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a:solidFill>
                  <a:schemeClr val="bg1"/>
                </a:solidFill>
                <a:latin typeface="Gotham Book"/>
                <a:cs typeface="Gotham Book"/>
              </a:rPr>
              <a:t>This presentation was developed by the </a:t>
            </a:r>
            <a:br>
              <a:rPr lang="en-US" sz="1100" dirty="0">
                <a:solidFill>
                  <a:schemeClr val="bg1"/>
                </a:solidFill>
                <a:latin typeface="Gotham Book"/>
                <a:cs typeface="Gotham Book"/>
              </a:rPr>
            </a:br>
            <a:r>
              <a:rPr lang="en-US" sz="1100" dirty="0">
                <a:solidFill>
                  <a:schemeClr val="bg1"/>
                </a:solidFill>
                <a:latin typeface="Gotham Book"/>
                <a:cs typeface="Gotham Book"/>
              </a:rPr>
              <a:t>ASLA Sustainable Design and Development Professional Practice Network </a:t>
            </a:r>
            <a:br>
              <a:rPr lang="en-US" sz="1100" dirty="0">
                <a:solidFill>
                  <a:schemeClr val="bg1"/>
                </a:solidFill>
                <a:latin typeface="Gotham Book"/>
                <a:cs typeface="Gotham Book"/>
              </a:rPr>
            </a:br>
            <a:r>
              <a:rPr lang="en-US" sz="1100" dirty="0">
                <a:solidFill>
                  <a:schemeClr val="bg1"/>
                </a:solidFill>
                <a:latin typeface="Gotham Book"/>
                <a:cs typeface="Gotham Book"/>
              </a:rPr>
              <a:t>( www.asla.org/sites/ )</a:t>
            </a:r>
            <a:endParaRPr lang="en-US" sz="1100" dirty="0">
              <a:solidFill>
                <a:schemeClr val="bg1"/>
              </a:solidFill>
            </a:endParaRPr>
          </a:p>
        </p:txBody>
      </p:sp>
    </p:spTree>
    <p:extLst>
      <p:ext uri="{BB962C8B-B14F-4D97-AF65-F5344CB8AC3E}">
        <p14:creationId xmlns:p14="http://schemas.microsoft.com/office/powerpoint/2010/main" val="34303918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007698"/>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110DA0B0-EB18-422C-8906-D28D1A1EDF66}"/>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b="1" dirty="0">
                <a:solidFill>
                  <a:srgbClr val="FFFFFF"/>
                </a:solidFill>
                <a:latin typeface="Gotham Medium"/>
                <a:cs typeface="Gotham Medium"/>
              </a:rPr>
              <a:t>SITES Partners</a:t>
            </a:r>
          </a:p>
        </p:txBody>
      </p:sp>
      <p:cxnSp>
        <p:nvCxnSpPr>
          <p:cNvPr id="6" name="Straight Connector 5">
            <a:extLst>
              <a:ext uri="{FF2B5EF4-FFF2-40B4-BE49-F238E27FC236}">
                <a16:creationId xmlns:a16="http://schemas.microsoft.com/office/drawing/2014/main"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Picture 8" descr="usgbc_gra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9721" y="2623271"/>
            <a:ext cx="1733447" cy="1733447"/>
          </a:xfrm>
          <a:prstGeom prst="rect">
            <a:avLst/>
          </a:prstGeom>
        </p:spPr>
      </p:pic>
      <p:pic>
        <p:nvPicPr>
          <p:cNvPr id="16" name="Picture 15"/>
          <p:cNvPicPr>
            <a:picLocks noChangeAspect="1"/>
          </p:cNvPicPr>
          <p:nvPr/>
        </p:nvPicPr>
        <p:blipFill>
          <a:blip r:embed="rId4"/>
          <a:stretch>
            <a:fillRect/>
          </a:stretch>
        </p:blipFill>
        <p:spPr>
          <a:xfrm>
            <a:off x="3441337" y="4334825"/>
            <a:ext cx="1638384" cy="1860911"/>
          </a:xfrm>
          <a:prstGeom prst="rect">
            <a:avLst/>
          </a:prstGeom>
        </p:spPr>
      </p:pic>
      <p:pic>
        <p:nvPicPr>
          <p:cNvPr id="2" name="Picture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45204" y="3021848"/>
            <a:ext cx="3569716" cy="914400"/>
          </a:xfrm>
          <a:prstGeom prst="rect">
            <a:avLst/>
          </a:prstGeom>
        </p:spPr>
      </p:pic>
      <p:pic>
        <p:nvPicPr>
          <p:cNvPr id="10" name="Picture 11" descr="LBJWC BEEFED UP LOGOoutline color.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81152" y="4918024"/>
            <a:ext cx="3794934" cy="1345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USBG-B-P348_2 lines_6x1_300dpi.jpg"/>
          <p:cNvPicPr>
            <a:picLocks noChangeAspect="1"/>
          </p:cNvPicPr>
          <p:nvPr/>
        </p:nvPicPr>
        <p:blipFill>
          <a:blip r:embed="rId7">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988691" y="3041214"/>
            <a:ext cx="3473281" cy="83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a:extLst>
              <a:ext uri="{FF2B5EF4-FFF2-40B4-BE49-F238E27FC236}">
                <a16:creationId xmlns:a16="http://schemas.microsoft.com/office/drawing/2014/main" id="{457887FA-7BF8-4C67-800B-FEE7D61D81EF}"/>
              </a:ext>
            </a:extLst>
          </p:cNvPr>
          <p:cNvSpPr txBox="1">
            <a:spLocks/>
          </p:cNvSpPr>
          <p:nvPr/>
        </p:nvSpPr>
        <p:spPr>
          <a:xfrm>
            <a:off x="396883" y="6424455"/>
            <a:ext cx="1127118" cy="3790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dirty="0">
                <a:latin typeface="Gotham Bold"/>
                <a:cs typeface="Gotham Bold"/>
              </a:rPr>
              <a:t>SITES in 10</a:t>
            </a:r>
          </a:p>
        </p:txBody>
      </p:sp>
    </p:spTree>
    <p:extLst>
      <p:ext uri="{BB962C8B-B14F-4D97-AF65-F5344CB8AC3E}">
        <p14:creationId xmlns:p14="http://schemas.microsoft.com/office/powerpoint/2010/main" val="283144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4">
            <a:extLst>
              <a:ext uri="{FF2B5EF4-FFF2-40B4-BE49-F238E27FC236}">
                <a16:creationId xmlns:a16="http://schemas.microsoft.com/office/drawing/2014/main" id="{F64F6814-96D5-4463-898E-405CC0C401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rgbClr val="45C3D3"/>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C5A9B5-9863-4647-9663-094D2413D80F}"/>
              </a:ext>
            </a:extLst>
          </p:cNvPr>
          <p:cNvSpPr>
            <a:spLocks noGrp="1"/>
          </p:cNvSpPr>
          <p:nvPr>
            <p:ph type="title"/>
          </p:nvPr>
        </p:nvSpPr>
        <p:spPr>
          <a:xfrm>
            <a:off x="751674" y="640263"/>
            <a:ext cx="6715463" cy="1344975"/>
          </a:xfrm>
        </p:spPr>
        <p:txBody>
          <a:bodyPr>
            <a:noAutofit/>
          </a:bodyPr>
          <a:lstStyle/>
          <a:p>
            <a:pPr algn="ctr"/>
            <a:r>
              <a:rPr lang="en-US" sz="4000" b="1" dirty="0">
                <a:latin typeface="Gotham Medium"/>
              </a:rPr>
              <a:t>SITES Drives Transformation: </a:t>
            </a:r>
            <a:r>
              <a:rPr lang="en-US" sz="4000" b="1" dirty="0" smtClean="0">
                <a:latin typeface="Gotham Medium"/>
              </a:rPr>
              <a:t/>
            </a:r>
            <a:br>
              <a:rPr lang="en-US" sz="4000" b="1" dirty="0" smtClean="0">
                <a:latin typeface="Gotham Medium"/>
              </a:rPr>
            </a:br>
            <a:r>
              <a:rPr lang="en-US" sz="4000" b="1" dirty="0" smtClean="0">
                <a:latin typeface="Gotham Medium"/>
              </a:rPr>
              <a:t>Before </a:t>
            </a:r>
            <a:r>
              <a:rPr lang="en-US" sz="4000" b="1" dirty="0">
                <a:latin typeface="Gotham Medium"/>
              </a:rPr>
              <a:t>&amp; After</a:t>
            </a:r>
          </a:p>
        </p:txBody>
      </p:sp>
      <p:pic>
        <p:nvPicPr>
          <p:cNvPr id="16" name="Content Placeholder 15">
            <a:extLst>
              <a:ext uri="{FF2B5EF4-FFF2-40B4-BE49-F238E27FC236}">
                <a16:creationId xmlns:a16="http://schemas.microsoft.com/office/drawing/2014/main" id="{6627D130-DCE7-40C8-AC8E-8104306AEB97}"/>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820738" y="2190324"/>
            <a:ext cx="6205537" cy="3490178"/>
          </a:xfrm>
          <a:prstGeom prst="rect">
            <a:avLst/>
          </a:prstGeom>
        </p:spPr>
      </p:pic>
      <p:pic>
        <p:nvPicPr>
          <p:cNvPr id="3" name="Picture 2"/>
          <p:cNvPicPr>
            <a:picLocks noChangeAspect="1"/>
          </p:cNvPicPr>
          <p:nvPr/>
        </p:nvPicPr>
        <p:blipFill rotWithShape="1">
          <a:blip r:embed="rId4" cstate="hqprint">
            <a:extLst>
              <a:ext uri="{28A0092B-C50C-407E-A947-70E740481C1C}">
                <a14:useLocalDpi xmlns:a14="http://schemas.microsoft.com/office/drawing/2010/main" val="0"/>
              </a:ext>
            </a:extLst>
          </a:blip>
          <a:srcRect l="5500" t="47376" r="52119" b="10260"/>
          <a:stretch/>
        </p:blipFill>
        <p:spPr>
          <a:xfrm>
            <a:off x="7829551" y="321176"/>
            <a:ext cx="3749040" cy="2895810"/>
          </a:xfrm>
          <a:prstGeom prst="rect">
            <a:avLst/>
          </a:prstGeom>
        </p:spPr>
      </p:pic>
      <p:pic>
        <p:nvPicPr>
          <p:cNvPr id="8" name="Picture 7"/>
          <p:cNvPicPr>
            <a:picLocks noChangeAspect="1"/>
          </p:cNvPicPr>
          <p:nvPr/>
        </p:nvPicPr>
        <p:blipFill rotWithShape="1">
          <a:blip r:embed="rId4" cstate="hqprint">
            <a:extLst>
              <a:ext uri="{28A0092B-C50C-407E-A947-70E740481C1C}">
                <a14:useLocalDpi xmlns:a14="http://schemas.microsoft.com/office/drawing/2010/main" val="0"/>
              </a:ext>
            </a:extLst>
          </a:blip>
          <a:srcRect l="50525" t="47375" r="6892" b="10395"/>
          <a:stretch/>
        </p:blipFill>
        <p:spPr>
          <a:xfrm>
            <a:off x="7836036" y="3345055"/>
            <a:ext cx="3749040" cy="2872864"/>
          </a:xfrm>
          <a:prstGeom prst="rect">
            <a:avLst/>
          </a:prstGeom>
        </p:spPr>
      </p:pic>
      <p:sp>
        <p:nvSpPr>
          <p:cNvPr id="7" name="Title 1">
            <a:extLst>
              <a:ext uri="{FF2B5EF4-FFF2-40B4-BE49-F238E27FC236}">
                <a16:creationId xmlns:a16="http://schemas.microsoft.com/office/drawing/2014/main" id="{CDDFA394-45AA-4380-8A05-D85202D86FF1}"/>
              </a:ext>
            </a:extLst>
          </p:cNvPr>
          <p:cNvSpPr txBox="1">
            <a:spLocks/>
          </p:cNvSpPr>
          <p:nvPr/>
        </p:nvSpPr>
        <p:spPr>
          <a:xfrm>
            <a:off x="396883" y="6424455"/>
            <a:ext cx="1127118" cy="3790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dirty="0">
                <a:latin typeface="Gotham Bold"/>
                <a:cs typeface="Gotham Bold"/>
              </a:rPr>
              <a:t>SITES in 10</a:t>
            </a:r>
          </a:p>
        </p:txBody>
      </p:sp>
    </p:spTree>
    <p:extLst>
      <p:ext uri="{BB962C8B-B14F-4D97-AF65-F5344CB8AC3E}">
        <p14:creationId xmlns:p14="http://schemas.microsoft.com/office/powerpoint/2010/main" val="3806913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EA6AA6-7FBE-4E9A-AB14-B3AB808586B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447"/>
            <a:ext cx="12192000" cy="6857107"/>
          </a:xfrm>
          <a:prstGeom prst="rect">
            <a:avLst/>
          </a:prstGeom>
        </p:spPr>
      </p:pic>
      <p:sp>
        <p:nvSpPr>
          <p:cNvPr id="3" name="Title 1">
            <a:extLst>
              <a:ext uri="{FF2B5EF4-FFF2-40B4-BE49-F238E27FC236}">
                <a16:creationId xmlns:a16="http://schemas.microsoft.com/office/drawing/2014/main" id="{FCDA1675-5B36-4B33-9E0F-A11A203CEF45}"/>
              </a:ext>
            </a:extLst>
          </p:cNvPr>
          <p:cNvSpPr txBox="1">
            <a:spLocks/>
          </p:cNvSpPr>
          <p:nvPr/>
        </p:nvSpPr>
        <p:spPr>
          <a:xfrm>
            <a:off x="396883" y="6424455"/>
            <a:ext cx="1127118" cy="3790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dirty="0">
                <a:solidFill>
                  <a:schemeClr val="bg1"/>
                </a:solidFill>
                <a:latin typeface="Gotham Bold"/>
                <a:cs typeface="Gotham Bold"/>
              </a:rPr>
              <a:t>SITES in 10</a:t>
            </a:r>
          </a:p>
        </p:txBody>
      </p:sp>
    </p:spTree>
    <p:extLst>
      <p:ext uri="{BB962C8B-B14F-4D97-AF65-F5344CB8AC3E}">
        <p14:creationId xmlns:p14="http://schemas.microsoft.com/office/powerpoint/2010/main" val="461118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007698"/>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0DA0B0-EB18-422C-8906-D28D1A1EDF66}"/>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b="1" dirty="0">
                <a:solidFill>
                  <a:srgbClr val="FFFFFF"/>
                </a:solidFill>
                <a:latin typeface="Gotham Medium"/>
                <a:cs typeface="Gotham Medium"/>
              </a:rPr>
              <a:t>SITES Provides the Best Tool for ROI</a:t>
            </a:r>
          </a:p>
        </p:txBody>
      </p:sp>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 name="Picture 2" descr="usgbc_37257990_Medium-2.jpg"/>
          <p:cNvPicPr>
            <a:picLocks noChangeAspect="1"/>
          </p:cNvPicPr>
          <p:nvPr/>
        </p:nvPicPr>
        <p:blipFill rotWithShape="1">
          <a:blip r:embed="rId3">
            <a:extLst>
              <a:ext uri="{28A0092B-C50C-407E-A947-70E740481C1C}">
                <a14:useLocalDpi xmlns:a14="http://schemas.microsoft.com/office/drawing/2010/main" val="0"/>
              </a:ext>
            </a:extLst>
          </a:blip>
          <a:srcRect l="4732" t="1620" r="6329" b="9645"/>
          <a:stretch/>
        </p:blipFill>
        <p:spPr>
          <a:xfrm>
            <a:off x="6599886" y="2645823"/>
            <a:ext cx="5235789" cy="3486852"/>
          </a:xfrm>
          <a:prstGeom prst="rect">
            <a:avLst/>
          </a:prstGeom>
        </p:spPr>
      </p:pic>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6882" y="2652708"/>
            <a:ext cx="5252061" cy="3504489"/>
          </a:xfrm>
          <a:prstGeom prst="rect">
            <a:avLst/>
          </a:prstGeom>
        </p:spPr>
      </p:pic>
      <p:sp>
        <p:nvSpPr>
          <p:cNvPr id="8" name="Title 1">
            <a:extLst>
              <a:ext uri="{FF2B5EF4-FFF2-40B4-BE49-F238E27FC236}">
                <a16:creationId xmlns:a16="http://schemas.microsoft.com/office/drawing/2014/main" id="{CD96677E-63BB-4B2B-9601-33781B7990DA}"/>
              </a:ext>
            </a:extLst>
          </p:cNvPr>
          <p:cNvSpPr txBox="1">
            <a:spLocks/>
          </p:cNvSpPr>
          <p:nvPr/>
        </p:nvSpPr>
        <p:spPr>
          <a:xfrm>
            <a:off x="396883" y="6424455"/>
            <a:ext cx="1127118" cy="3790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dirty="0">
                <a:latin typeface="Gotham Bold"/>
                <a:cs typeface="Gotham Bold"/>
              </a:rPr>
              <a:t>SITES in 10</a:t>
            </a:r>
          </a:p>
        </p:txBody>
      </p:sp>
    </p:spTree>
    <p:extLst>
      <p:ext uri="{BB962C8B-B14F-4D97-AF65-F5344CB8AC3E}">
        <p14:creationId xmlns:p14="http://schemas.microsoft.com/office/powerpoint/2010/main" val="3418133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007698"/>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0DA0B0-EB18-422C-8906-D28D1A1EDF66}"/>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b="1" dirty="0">
                <a:solidFill>
                  <a:srgbClr val="FFFFFF"/>
                </a:solidFill>
                <a:latin typeface="Gotham Medium"/>
                <a:cs typeface="Gotham Medium"/>
              </a:rPr>
              <a:t>SITES Framework</a:t>
            </a:r>
          </a:p>
        </p:txBody>
      </p:sp>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4061" b="24699"/>
          <a:stretch/>
        </p:blipFill>
        <p:spPr>
          <a:xfrm>
            <a:off x="366359" y="2374800"/>
            <a:ext cx="11438793" cy="3906551"/>
          </a:xfrm>
          <a:prstGeom prst="rect">
            <a:avLst/>
          </a:prstGeom>
        </p:spPr>
      </p:pic>
      <p:sp>
        <p:nvSpPr>
          <p:cNvPr id="7" name="Title 1">
            <a:extLst>
              <a:ext uri="{FF2B5EF4-FFF2-40B4-BE49-F238E27FC236}">
                <a16:creationId xmlns:a16="http://schemas.microsoft.com/office/drawing/2014/main" id="{0E1C38CC-1CF8-44FF-928F-519D95E9A7C1}"/>
              </a:ext>
            </a:extLst>
          </p:cNvPr>
          <p:cNvSpPr txBox="1">
            <a:spLocks/>
          </p:cNvSpPr>
          <p:nvPr/>
        </p:nvSpPr>
        <p:spPr>
          <a:xfrm>
            <a:off x="396883" y="6424455"/>
            <a:ext cx="1127118" cy="3790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dirty="0">
                <a:latin typeface="Gotham Bold"/>
                <a:cs typeface="Gotham Bold"/>
              </a:rPr>
              <a:t>SITES in 10</a:t>
            </a:r>
          </a:p>
        </p:txBody>
      </p:sp>
    </p:spTree>
    <p:extLst>
      <p:ext uri="{BB962C8B-B14F-4D97-AF65-F5344CB8AC3E}">
        <p14:creationId xmlns:p14="http://schemas.microsoft.com/office/powerpoint/2010/main" val="903127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007698"/>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A42221C2-3E4F-4B81-961E-73D2CABF263C}"/>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b="1" kern="1200" dirty="0">
                <a:solidFill>
                  <a:srgbClr val="FFFFFF"/>
                </a:solidFill>
                <a:latin typeface="Gotham Medium"/>
                <a:ea typeface="+mj-ea"/>
                <a:cs typeface="Gotham Medium"/>
              </a:rPr>
              <a:t>Integrative Design Process</a:t>
            </a:r>
          </a:p>
        </p:txBody>
      </p:sp>
      <p:cxnSp>
        <p:nvCxnSpPr>
          <p:cNvPr id="73" name="Straight Connector 72">
            <a:extLst>
              <a:ext uri="{FF2B5EF4-FFF2-40B4-BE49-F238E27FC236}">
                <a16:creationId xmlns:a16="http://schemas.microsoft.com/office/drawing/2014/main"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8731" t="28392" r="12705" b="35697"/>
          <a:stretch/>
        </p:blipFill>
        <p:spPr>
          <a:xfrm>
            <a:off x="231007" y="2639292"/>
            <a:ext cx="11734126" cy="3470564"/>
          </a:xfrm>
          <a:prstGeom prst="rect">
            <a:avLst/>
          </a:prstGeom>
        </p:spPr>
      </p:pic>
      <p:sp>
        <p:nvSpPr>
          <p:cNvPr id="6" name="Title 1">
            <a:extLst>
              <a:ext uri="{FF2B5EF4-FFF2-40B4-BE49-F238E27FC236}">
                <a16:creationId xmlns:a16="http://schemas.microsoft.com/office/drawing/2014/main" id="{42707E44-B165-4CA6-B361-AE579016EBFF}"/>
              </a:ext>
            </a:extLst>
          </p:cNvPr>
          <p:cNvSpPr txBox="1">
            <a:spLocks/>
          </p:cNvSpPr>
          <p:nvPr/>
        </p:nvSpPr>
        <p:spPr>
          <a:xfrm>
            <a:off x="396883" y="6424455"/>
            <a:ext cx="1127118" cy="3790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dirty="0">
                <a:latin typeface="Gotham Bold"/>
                <a:cs typeface="Gotham Bold"/>
              </a:rPr>
              <a:t>SITES in 10</a:t>
            </a:r>
          </a:p>
        </p:txBody>
      </p:sp>
      <p:sp>
        <p:nvSpPr>
          <p:cNvPr id="7" name="Content Placeholder 6">
            <a:extLst>
              <a:ext uri="{FF2B5EF4-FFF2-40B4-BE49-F238E27FC236}">
                <a16:creationId xmlns:a16="http://schemas.microsoft.com/office/drawing/2014/main" id="{C3062ADC-0B19-4C09-8AAE-627B1E5A9371}"/>
              </a:ext>
            </a:extLst>
          </p:cNvPr>
          <p:cNvSpPr txBox="1">
            <a:spLocks/>
          </p:cNvSpPr>
          <p:nvPr/>
        </p:nvSpPr>
        <p:spPr>
          <a:xfrm>
            <a:off x="378068" y="2267599"/>
            <a:ext cx="5181600" cy="541220"/>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Gotham Book"/>
                <a:cs typeface="Gotham Book"/>
              </a:rPr>
              <a:t>STANDARD DESIGN PROCESS</a:t>
            </a:r>
          </a:p>
        </p:txBody>
      </p:sp>
      <p:sp>
        <p:nvSpPr>
          <p:cNvPr id="8" name="Content Placeholder 6">
            <a:extLst>
              <a:ext uri="{FF2B5EF4-FFF2-40B4-BE49-F238E27FC236}">
                <a16:creationId xmlns:a16="http://schemas.microsoft.com/office/drawing/2014/main" id="{4BE05DFB-2080-4C18-85FA-CA09634F3575}"/>
              </a:ext>
            </a:extLst>
          </p:cNvPr>
          <p:cNvSpPr txBox="1">
            <a:spLocks/>
          </p:cNvSpPr>
          <p:nvPr/>
        </p:nvSpPr>
        <p:spPr>
          <a:xfrm>
            <a:off x="378068" y="6035319"/>
            <a:ext cx="5181600" cy="541220"/>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Gotham Book"/>
                <a:cs typeface="Gotham Book"/>
              </a:rPr>
              <a:t>INTEGRATIVE DESIGN PROCESS</a:t>
            </a:r>
          </a:p>
        </p:txBody>
      </p:sp>
    </p:spTree>
    <p:extLst>
      <p:ext uri="{BB962C8B-B14F-4D97-AF65-F5344CB8AC3E}">
        <p14:creationId xmlns:p14="http://schemas.microsoft.com/office/powerpoint/2010/main" val="4283680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007698"/>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0DA0B0-EB18-422C-8906-D28D1A1EDF66}"/>
              </a:ext>
            </a:extLst>
          </p:cNvPr>
          <p:cNvSpPr>
            <a:spLocks noGrp="1"/>
          </p:cNvSpPr>
          <p:nvPr>
            <p:ph type="title"/>
          </p:nvPr>
        </p:nvSpPr>
        <p:spPr>
          <a:xfrm>
            <a:off x="51840" y="433545"/>
            <a:ext cx="11867643" cy="930447"/>
          </a:xfrm>
        </p:spPr>
        <p:txBody>
          <a:bodyPr vert="horz" lIns="91440" tIns="45720" rIns="91440" bIns="45720" rtlCol="0" anchor="b">
            <a:noAutofit/>
          </a:bodyPr>
          <a:lstStyle/>
          <a:p>
            <a:pPr algn="ctr"/>
            <a:r>
              <a:rPr lang="en-US" sz="3800" b="1" dirty="0">
                <a:solidFill>
                  <a:srgbClr val="FFFFFF"/>
                </a:solidFill>
                <a:latin typeface="Gotham Medium"/>
                <a:cs typeface="Gotham Medium"/>
              </a:rPr>
              <a:t>Collaborative, Solution-Oriented Thinking</a:t>
            </a:r>
          </a:p>
        </p:txBody>
      </p:sp>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273A9372-EF21-4CA5-8B76-91A9DAAA659B}"/>
              </a:ext>
            </a:extLst>
          </p:cNvPr>
          <p:cNvSpPr>
            <a:spLocks noGrp="1"/>
          </p:cNvSpPr>
          <p:nvPr>
            <p:ph sz="half" idx="2"/>
          </p:nvPr>
        </p:nvSpPr>
        <p:spPr>
          <a:xfrm>
            <a:off x="6457317" y="2596835"/>
            <a:ext cx="5181600" cy="3580127"/>
          </a:xfrm>
        </p:spPr>
        <p:txBody>
          <a:bodyPr>
            <a:normAutofit fontScale="92500" lnSpcReduction="10000"/>
          </a:bodyPr>
          <a:lstStyle/>
          <a:p>
            <a:pPr marL="0" indent="0">
              <a:buNone/>
            </a:pPr>
            <a:r>
              <a:rPr lang="en-US" sz="2400" dirty="0"/>
              <a:t>“</a:t>
            </a:r>
            <a:r>
              <a:rPr lang="en-US" sz="2400" dirty="0">
                <a:latin typeface="Gotham Book"/>
                <a:cs typeface="Gotham Book"/>
              </a:rPr>
              <a:t>SITES makes you think through the site before you begin design. It forces you to use a quantifiable framework that creates learning opportunities … for learning. Challenges create growth and ultimately value… I believe that SITES will drive the industry to become more sustainable and transparent.” </a:t>
            </a:r>
          </a:p>
          <a:p>
            <a:pPr marL="0" indent="0">
              <a:buNone/>
            </a:pPr>
            <a:r>
              <a:rPr lang="en-US" sz="2400" dirty="0">
                <a:latin typeface="Gotham Book"/>
                <a:cs typeface="Gotham Book"/>
              </a:rPr>
              <a:t>– </a:t>
            </a:r>
            <a:r>
              <a:rPr lang="en-US" sz="2400" dirty="0">
                <a:latin typeface="Gotham Medium"/>
                <a:cs typeface="Gotham Medium"/>
              </a:rPr>
              <a:t>Bryan Astheimer</a:t>
            </a:r>
            <a:r>
              <a:rPr lang="en-US" sz="2400" dirty="0">
                <a:latin typeface="Gotham Book"/>
                <a:cs typeface="Gotham Book"/>
              </a:rPr>
              <a:t>, SITES AP </a:t>
            </a:r>
            <a:br>
              <a:rPr lang="en-US" sz="2400" dirty="0">
                <a:latin typeface="Gotham Book"/>
                <a:cs typeface="Gotham Book"/>
              </a:rPr>
            </a:br>
            <a:r>
              <a:rPr lang="en-US" sz="2400" dirty="0">
                <a:latin typeface="Gotham Book"/>
                <a:cs typeface="Gotham Book"/>
              </a:rPr>
              <a:t>Revision Architecture</a:t>
            </a:r>
          </a:p>
          <a:p>
            <a:pPr marL="0" indent="0">
              <a:buNone/>
            </a:pPr>
            <a:endParaRPr lang="en-US" dirty="0">
              <a:latin typeface="Gotham Book"/>
              <a:cs typeface="Gotham Book"/>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523" r="2717"/>
          <a:stretch/>
        </p:blipFill>
        <p:spPr>
          <a:xfrm>
            <a:off x="396882" y="2277801"/>
            <a:ext cx="5473431" cy="3982884"/>
          </a:xfrm>
          <a:prstGeom prst="rect">
            <a:avLst/>
          </a:prstGeom>
        </p:spPr>
      </p:pic>
      <p:sp>
        <p:nvSpPr>
          <p:cNvPr id="8" name="Title 1">
            <a:extLst>
              <a:ext uri="{FF2B5EF4-FFF2-40B4-BE49-F238E27FC236}">
                <a16:creationId xmlns:a16="http://schemas.microsoft.com/office/drawing/2014/main" id="{94B140A3-4529-4B32-AC20-8E31583CAD14}"/>
              </a:ext>
            </a:extLst>
          </p:cNvPr>
          <p:cNvSpPr txBox="1">
            <a:spLocks/>
          </p:cNvSpPr>
          <p:nvPr/>
        </p:nvSpPr>
        <p:spPr>
          <a:xfrm>
            <a:off x="396883" y="6424455"/>
            <a:ext cx="1127118" cy="3790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dirty="0">
                <a:latin typeface="Gotham Bold"/>
                <a:cs typeface="Gotham Bold"/>
              </a:rPr>
              <a:t>SITES in 10</a:t>
            </a:r>
          </a:p>
        </p:txBody>
      </p:sp>
    </p:spTree>
    <p:extLst>
      <p:ext uri="{BB962C8B-B14F-4D97-AF65-F5344CB8AC3E}">
        <p14:creationId xmlns:p14="http://schemas.microsoft.com/office/powerpoint/2010/main" val="654313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7536400" y="353961"/>
            <a:ext cx="4351125" cy="2956618"/>
          </a:xfrm>
          <a:prstGeom prst="rect">
            <a:avLst/>
          </a:prstGeom>
          <a:solidFill>
            <a:srgbClr val="45C3D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007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A85EF8-CB0B-4FF0-A8AC-2DBF6056C7C0}"/>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ctr"/>
            <a:r>
              <a:rPr lang="en-US" b="1" dirty="0">
                <a:solidFill>
                  <a:srgbClr val="FFFFFF"/>
                </a:solidFill>
                <a:latin typeface="Gotham Medium"/>
                <a:cs typeface="Gotham Medium"/>
              </a:rPr>
              <a:t>Construction &amp; Maintenance</a:t>
            </a:r>
          </a:p>
        </p:txBody>
      </p:sp>
      <p:sp>
        <p:nvSpPr>
          <p:cNvPr id="4" name="Content Placeholder 3">
            <a:extLst>
              <a:ext uri="{FF2B5EF4-FFF2-40B4-BE49-F238E27FC236}">
                <a16:creationId xmlns:a16="http://schemas.microsoft.com/office/drawing/2014/main" id="{73742075-71EA-4E14-BCF5-6BF60BBDA133}"/>
              </a:ext>
            </a:extLst>
          </p:cNvPr>
          <p:cNvSpPr>
            <a:spLocks noGrp="1"/>
          </p:cNvSpPr>
          <p:nvPr>
            <p:ph sz="half" idx="2"/>
          </p:nvPr>
        </p:nvSpPr>
        <p:spPr>
          <a:xfrm>
            <a:off x="8029319" y="291498"/>
            <a:ext cx="3424739" cy="3137503"/>
          </a:xfrm>
        </p:spPr>
        <p:txBody>
          <a:bodyPr vert="horz" lIns="91440" tIns="45720" rIns="91440" bIns="45720" rtlCol="0" anchor="ctr">
            <a:normAutofit/>
          </a:bodyPr>
          <a:lstStyle/>
          <a:p>
            <a:r>
              <a:rPr lang="en-US" sz="1600" dirty="0">
                <a:solidFill>
                  <a:srgbClr val="000000"/>
                </a:solidFill>
                <a:latin typeface="Gotham Book"/>
                <a:cs typeface="Gotham Book"/>
              </a:rPr>
              <a:t>Canal Park (left) , Washington, DC</a:t>
            </a:r>
          </a:p>
          <a:p>
            <a:pPr lvl="1"/>
            <a:r>
              <a:rPr lang="en-US" sz="1400" dirty="0">
                <a:solidFill>
                  <a:srgbClr val="000000"/>
                </a:solidFill>
                <a:latin typeface="Gotham Book"/>
                <a:cs typeface="Gotham Book"/>
              </a:rPr>
              <a:t>886,000 gallons of water and $4,600 savings through stormwater reuse</a:t>
            </a:r>
          </a:p>
          <a:p>
            <a:pPr lvl="1"/>
            <a:r>
              <a:rPr lang="en-US" sz="1400" dirty="0">
                <a:solidFill>
                  <a:srgbClr val="000000"/>
                </a:solidFill>
                <a:latin typeface="Gotham Book"/>
                <a:cs typeface="Gotham Book"/>
              </a:rPr>
              <a:t>12.6% and $26,000 in utility costs savings through geothermal and </a:t>
            </a:r>
            <a:r>
              <a:rPr lang="en-US" sz="1400" dirty="0" smtClean="0">
                <a:solidFill>
                  <a:srgbClr val="000000"/>
                </a:solidFill>
                <a:latin typeface="Gotham Book"/>
                <a:cs typeface="Gotham Book"/>
              </a:rPr>
              <a:t>lighting</a:t>
            </a:r>
            <a:endParaRPr lang="en-US" sz="1400" dirty="0">
              <a:solidFill>
                <a:srgbClr val="000000"/>
              </a:solidFill>
              <a:latin typeface="Gotham Book"/>
              <a:cs typeface="Gotham Book"/>
            </a:endParaRPr>
          </a:p>
          <a:p>
            <a:r>
              <a:rPr lang="en-US" sz="1600" dirty="0">
                <a:solidFill>
                  <a:srgbClr val="000000"/>
                </a:solidFill>
                <a:latin typeface="Gotham Book"/>
                <a:cs typeface="Gotham Book"/>
              </a:rPr>
              <a:t>Phipps’ Center for Sustainability, Pittsburgh, PA</a:t>
            </a:r>
          </a:p>
          <a:p>
            <a:pPr lvl="1"/>
            <a:r>
              <a:rPr lang="en-US" sz="1400" dirty="0">
                <a:solidFill>
                  <a:srgbClr val="000000"/>
                </a:solidFill>
                <a:latin typeface="Gotham Book"/>
                <a:cs typeface="Gotham Book"/>
              </a:rPr>
              <a:t>20% maintenance savings through use of native plants</a:t>
            </a:r>
          </a:p>
        </p:txBody>
      </p:sp>
      <p:pic>
        <p:nvPicPr>
          <p:cNvPr id="9" name="Content Placeholder 7">
            <a:extLst>
              <a:ext uri="{FF2B5EF4-FFF2-40B4-BE49-F238E27FC236}">
                <a16:creationId xmlns:a16="http://schemas.microsoft.com/office/drawing/2014/main" id="{ACC4EB19-DEBA-40E6-B240-59EAE4FACFB5}"/>
              </a:ext>
            </a:extLst>
          </p:cNvPr>
          <p:cNvPicPr>
            <a:picLocks noChangeAspect="1"/>
          </p:cNvPicPr>
          <p:nvPr/>
        </p:nvPicPr>
        <p:blipFill rotWithShape="1">
          <a:blip r:embed="rId3">
            <a:extLst>
              <a:ext uri="{28A0092B-C50C-407E-A947-70E740481C1C}">
                <a14:useLocalDpi xmlns:a14="http://schemas.microsoft.com/office/drawing/2010/main" val="0"/>
              </a:ext>
            </a:extLst>
          </a:blip>
          <a:srcRect t="17579"/>
          <a:stretch/>
        </p:blipFill>
        <p:spPr>
          <a:xfrm>
            <a:off x="7536401" y="3428999"/>
            <a:ext cx="4328054" cy="3088053"/>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3177" b="8722"/>
          <a:stretch/>
        </p:blipFill>
        <p:spPr>
          <a:xfrm>
            <a:off x="327546" y="321734"/>
            <a:ext cx="7058307" cy="4106282"/>
          </a:xfrm>
          <a:prstGeom prst="rect">
            <a:avLst/>
          </a:prstGeom>
        </p:spPr>
      </p:pic>
      <p:sp>
        <p:nvSpPr>
          <p:cNvPr id="8" name="Title 1">
            <a:extLst>
              <a:ext uri="{FF2B5EF4-FFF2-40B4-BE49-F238E27FC236}">
                <a16:creationId xmlns:a16="http://schemas.microsoft.com/office/drawing/2014/main" id="{827AFF69-92A7-4F2D-94E8-9519D362EBB8}"/>
              </a:ext>
            </a:extLst>
          </p:cNvPr>
          <p:cNvSpPr txBox="1">
            <a:spLocks/>
          </p:cNvSpPr>
          <p:nvPr/>
        </p:nvSpPr>
        <p:spPr>
          <a:xfrm>
            <a:off x="396883" y="6424455"/>
            <a:ext cx="1127118" cy="3790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dirty="0">
                <a:latin typeface="Gotham Bold"/>
                <a:cs typeface="Gotham Bold"/>
              </a:rPr>
              <a:t>SITES in 10</a:t>
            </a:r>
          </a:p>
        </p:txBody>
      </p:sp>
    </p:spTree>
    <p:extLst>
      <p:ext uri="{BB962C8B-B14F-4D97-AF65-F5344CB8AC3E}">
        <p14:creationId xmlns:p14="http://schemas.microsoft.com/office/powerpoint/2010/main" val="19141705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27095</TotalTime>
  <Words>4631</Words>
  <Application>Microsoft Office PowerPoint</Application>
  <PresentationFormat>Widescreen</PresentationFormat>
  <Paragraphs>316</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Calibri Light</vt:lpstr>
      <vt:lpstr>Gotham Bold</vt:lpstr>
      <vt:lpstr>Gotham Book</vt:lpstr>
      <vt:lpstr>Gotham Medium</vt:lpstr>
      <vt:lpstr>Helvetica</vt:lpstr>
      <vt:lpstr>Office Theme</vt:lpstr>
      <vt:lpstr>PowerPoint Presentation</vt:lpstr>
      <vt:lpstr>SITES Partners</vt:lpstr>
      <vt:lpstr>SITES Drives Transformation:  Before &amp; After</vt:lpstr>
      <vt:lpstr>PowerPoint Presentation</vt:lpstr>
      <vt:lpstr>SITES Provides the Best Tool for ROI</vt:lpstr>
      <vt:lpstr>SITES Framework</vt:lpstr>
      <vt:lpstr>Integrative Design Process</vt:lpstr>
      <vt:lpstr>Collaborative, Solution-Oriented Thinking</vt:lpstr>
      <vt:lpstr>Construction &amp; Maintenance</vt:lpstr>
      <vt:lpstr>Upfront Cost &amp; Long  Term Benefits</vt:lpstr>
      <vt:lpstr>Property &amp; Market Value</vt:lpstr>
      <vt:lpstr>Resilience &amp; Cost</vt:lpstr>
      <vt:lpstr>Health &amp; Wellness</vt:lpstr>
      <vt:lpstr>Design Forethought</vt:lpstr>
      <vt:lpstr>Accountability &amp;  Best Practices</vt:lpstr>
      <vt:lpstr>Validated Standards</vt:lpstr>
      <vt:lpstr>Professionalism &amp; Leadership</vt:lpstr>
      <vt:lpstr>SITES IN 10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SITES in 10</dc:title>
  <dc:creator>Joshua &amp; Veronica Sloan</dc:creator>
  <cp:lastModifiedBy>RIDDLE, KATIE</cp:lastModifiedBy>
  <cp:revision>151</cp:revision>
  <cp:lastPrinted>2019-09-12T15:40:10Z</cp:lastPrinted>
  <dcterms:created xsi:type="dcterms:W3CDTF">2019-06-04T01:37:33Z</dcterms:created>
  <dcterms:modified xsi:type="dcterms:W3CDTF">2021-02-18T14:09:42Z</dcterms:modified>
</cp:coreProperties>
</file>