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77" r:id="rId2"/>
    <p:sldId id="458" r:id="rId3"/>
    <p:sldId id="459" r:id="rId4"/>
    <p:sldId id="460" r:id="rId5"/>
    <p:sldId id="481" r:id="rId6"/>
    <p:sldId id="482" r:id="rId7"/>
    <p:sldId id="434" r:id="rId8"/>
    <p:sldId id="474" r:id="rId9"/>
    <p:sldId id="483" r:id="rId10"/>
    <p:sldId id="461" r:id="rId11"/>
    <p:sldId id="462" r:id="rId12"/>
    <p:sldId id="436" r:id="rId13"/>
    <p:sldId id="457" r:id="rId14"/>
    <p:sldId id="463" r:id="rId15"/>
    <p:sldId id="464" r:id="rId16"/>
    <p:sldId id="465" r:id="rId17"/>
    <p:sldId id="466" r:id="rId18"/>
    <p:sldId id="467" r:id="rId19"/>
    <p:sldId id="469" r:id="rId20"/>
    <p:sldId id="470" r:id="rId21"/>
    <p:sldId id="471" r:id="rId22"/>
    <p:sldId id="472" r:id="rId23"/>
    <p:sldId id="473" r:id="rId24"/>
    <p:sldId id="475" r:id="rId25"/>
    <p:sldId id="477" r:id="rId26"/>
    <p:sldId id="478" r:id="rId27"/>
    <p:sldId id="480" r:id="rId28"/>
    <p:sldId id="479" r:id="rId29"/>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B4A"/>
    <a:srgbClr val="3B4A00"/>
    <a:srgbClr val="84BD00"/>
    <a:srgbClr val="84AF19"/>
    <a:srgbClr val="79A40C"/>
    <a:srgbClr val="FFA300"/>
    <a:srgbClr val="CF4520"/>
    <a:srgbClr val="54B948"/>
    <a:srgbClr val="ED7701"/>
    <a:srgbClr val="F1C4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5" autoAdjust="0"/>
    <p:restoredTop sz="69398" autoAdjust="0"/>
  </p:normalViewPr>
  <p:slideViewPr>
    <p:cSldViewPr>
      <p:cViewPr varScale="1">
        <p:scale>
          <a:sx n="77" d="100"/>
          <a:sy n="77" d="100"/>
        </p:scale>
        <p:origin x="546" y="90"/>
      </p:cViewPr>
      <p:guideLst>
        <p:guide orient="horz" pos="2160"/>
        <p:guide pos="3840"/>
      </p:guideLst>
    </p:cSldViewPr>
  </p:slideViewPr>
  <p:notesTextViewPr>
    <p:cViewPr>
      <p:scale>
        <a:sx n="1" d="1"/>
        <a:sy n="1" d="1"/>
      </p:scale>
      <p:origin x="0" y="0"/>
    </p:cViewPr>
  </p:notesTextViewPr>
  <p:sorterViewPr>
    <p:cViewPr>
      <p:scale>
        <a:sx n="100" d="100"/>
        <a:sy n="100" d="100"/>
      </p:scale>
      <p:origin x="0" y="2604"/>
    </p:cViewPr>
  </p:sorterViewPr>
  <p:notesViewPr>
    <p:cSldViewPr>
      <p:cViewPr varScale="1">
        <p:scale>
          <a:sx n="59" d="100"/>
          <a:sy n="59" d="100"/>
        </p:scale>
        <p:origin x="300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22D624CE-37ED-4FE5-9E0C-25E2805F6C04}" type="datetimeFigureOut">
              <a:rPr lang="en-US" smtClean="0"/>
              <a:t>5/9/2018</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897103A9-6332-4B7E-8AF6-D044E8959F70}" type="slidenum">
              <a:rPr lang="en-US" smtClean="0"/>
              <a:t>‹#›</a:t>
            </a:fld>
            <a:endParaRPr lang="en-US"/>
          </a:p>
        </p:txBody>
      </p:sp>
    </p:spTree>
    <p:extLst>
      <p:ext uri="{BB962C8B-B14F-4D97-AF65-F5344CB8AC3E}">
        <p14:creationId xmlns:p14="http://schemas.microsoft.com/office/powerpoint/2010/main" val="4005635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FE701314-27E7-4A51-A983-59841F3571B5}" type="datetimeFigureOut">
              <a:rPr lang="en-US" smtClean="0"/>
              <a:t>5/9/2018</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D4FDD06A-446C-4EFE-9117-5331E871B70E}" type="slidenum">
              <a:rPr lang="en-US" smtClean="0"/>
              <a:t>‹#›</a:t>
            </a:fld>
            <a:endParaRPr lang="en-US"/>
          </a:p>
        </p:txBody>
      </p:sp>
    </p:spTree>
    <p:extLst>
      <p:ext uri="{BB962C8B-B14F-4D97-AF65-F5344CB8AC3E}">
        <p14:creationId xmlns:p14="http://schemas.microsoft.com/office/powerpoint/2010/main" val="117088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1</a:t>
            </a:fld>
            <a:endParaRPr lang="en-US"/>
          </a:p>
        </p:txBody>
      </p:sp>
    </p:spTree>
    <p:extLst>
      <p:ext uri="{BB962C8B-B14F-4D97-AF65-F5344CB8AC3E}">
        <p14:creationId xmlns:p14="http://schemas.microsoft.com/office/powerpoint/2010/main" val="706899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FDD06A-446C-4EFE-9117-5331E871B70E}" type="slidenum">
              <a:rPr lang="en-US" smtClean="0"/>
              <a:t>10</a:t>
            </a:fld>
            <a:endParaRPr lang="en-US"/>
          </a:p>
        </p:txBody>
      </p:sp>
    </p:spTree>
    <p:extLst>
      <p:ext uri="{BB962C8B-B14F-4D97-AF65-F5344CB8AC3E}">
        <p14:creationId xmlns:p14="http://schemas.microsoft.com/office/powerpoint/2010/main" val="774867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FDD06A-446C-4EFE-9117-5331E871B70E}" type="slidenum">
              <a:rPr lang="en-US" smtClean="0"/>
              <a:t>11</a:t>
            </a:fld>
            <a:endParaRPr lang="en-US"/>
          </a:p>
        </p:txBody>
      </p:sp>
    </p:spTree>
    <p:extLst>
      <p:ext uri="{BB962C8B-B14F-4D97-AF65-F5344CB8AC3E}">
        <p14:creationId xmlns:p14="http://schemas.microsoft.com/office/powerpoint/2010/main" val="26562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12</a:t>
            </a:fld>
            <a:endParaRPr lang="en-US"/>
          </a:p>
        </p:txBody>
      </p:sp>
    </p:spTree>
    <p:extLst>
      <p:ext uri="{BB962C8B-B14F-4D97-AF65-F5344CB8AC3E}">
        <p14:creationId xmlns:p14="http://schemas.microsoft.com/office/powerpoint/2010/main" val="1857809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13</a:t>
            </a:fld>
            <a:endParaRPr lang="en-US"/>
          </a:p>
        </p:txBody>
      </p:sp>
    </p:spTree>
    <p:extLst>
      <p:ext uri="{BB962C8B-B14F-4D97-AF65-F5344CB8AC3E}">
        <p14:creationId xmlns:p14="http://schemas.microsoft.com/office/powerpoint/2010/main" val="3868002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14</a:t>
            </a:fld>
            <a:endParaRPr lang="en-US"/>
          </a:p>
        </p:txBody>
      </p:sp>
    </p:spTree>
    <p:extLst>
      <p:ext uri="{BB962C8B-B14F-4D97-AF65-F5344CB8AC3E}">
        <p14:creationId xmlns:p14="http://schemas.microsoft.com/office/powerpoint/2010/main" val="2145077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15</a:t>
            </a:fld>
            <a:endParaRPr lang="en-US"/>
          </a:p>
        </p:txBody>
      </p:sp>
    </p:spTree>
    <p:extLst>
      <p:ext uri="{BB962C8B-B14F-4D97-AF65-F5344CB8AC3E}">
        <p14:creationId xmlns:p14="http://schemas.microsoft.com/office/powerpoint/2010/main" val="349618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16</a:t>
            </a:fld>
            <a:endParaRPr lang="en-US"/>
          </a:p>
        </p:txBody>
      </p:sp>
    </p:spTree>
    <p:extLst>
      <p:ext uri="{BB962C8B-B14F-4D97-AF65-F5344CB8AC3E}">
        <p14:creationId xmlns:p14="http://schemas.microsoft.com/office/powerpoint/2010/main" val="2618115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FDD06A-446C-4EFE-9117-5331E871B70E}" type="slidenum">
              <a:rPr lang="en-US" smtClean="0"/>
              <a:t>17</a:t>
            </a:fld>
            <a:endParaRPr lang="en-US"/>
          </a:p>
        </p:txBody>
      </p:sp>
    </p:spTree>
    <p:extLst>
      <p:ext uri="{BB962C8B-B14F-4D97-AF65-F5344CB8AC3E}">
        <p14:creationId xmlns:p14="http://schemas.microsoft.com/office/powerpoint/2010/main" val="221877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FDD06A-446C-4EFE-9117-5331E871B70E}" type="slidenum">
              <a:rPr lang="en-US" smtClean="0"/>
              <a:t>18</a:t>
            </a:fld>
            <a:endParaRPr lang="en-US"/>
          </a:p>
        </p:txBody>
      </p:sp>
    </p:spTree>
    <p:extLst>
      <p:ext uri="{BB962C8B-B14F-4D97-AF65-F5344CB8AC3E}">
        <p14:creationId xmlns:p14="http://schemas.microsoft.com/office/powerpoint/2010/main" val="2505173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FDD06A-446C-4EFE-9117-5331E871B70E}" type="slidenum">
              <a:rPr lang="en-US" smtClean="0"/>
              <a:t>19</a:t>
            </a:fld>
            <a:endParaRPr lang="en-US"/>
          </a:p>
        </p:txBody>
      </p:sp>
    </p:spTree>
    <p:extLst>
      <p:ext uri="{BB962C8B-B14F-4D97-AF65-F5344CB8AC3E}">
        <p14:creationId xmlns:p14="http://schemas.microsoft.com/office/powerpoint/2010/main" val="380534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2</a:t>
            </a:fld>
            <a:endParaRPr lang="en-US"/>
          </a:p>
        </p:txBody>
      </p:sp>
    </p:spTree>
    <p:extLst>
      <p:ext uri="{BB962C8B-B14F-4D97-AF65-F5344CB8AC3E}">
        <p14:creationId xmlns:p14="http://schemas.microsoft.com/office/powerpoint/2010/main" val="2409633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FDD06A-446C-4EFE-9117-5331E871B70E}" type="slidenum">
              <a:rPr lang="en-US" smtClean="0"/>
              <a:t>20</a:t>
            </a:fld>
            <a:endParaRPr lang="en-US"/>
          </a:p>
        </p:txBody>
      </p:sp>
    </p:spTree>
    <p:extLst>
      <p:ext uri="{BB962C8B-B14F-4D97-AF65-F5344CB8AC3E}">
        <p14:creationId xmlns:p14="http://schemas.microsoft.com/office/powerpoint/2010/main" val="3066359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FDD06A-446C-4EFE-9117-5331E871B70E}" type="slidenum">
              <a:rPr lang="en-US" smtClean="0"/>
              <a:t>21</a:t>
            </a:fld>
            <a:endParaRPr lang="en-US"/>
          </a:p>
        </p:txBody>
      </p:sp>
    </p:spTree>
    <p:extLst>
      <p:ext uri="{BB962C8B-B14F-4D97-AF65-F5344CB8AC3E}">
        <p14:creationId xmlns:p14="http://schemas.microsoft.com/office/powerpoint/2010/main" val="139482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22</a:t>
            </a:fld>
            <a:endParaRPr lang="en-US"/>
          </a:p>
        </p:txBody>
      </p:sp>
    </p:spTree>
    <p:extLst>
      <p:ext uri="{BB962C8B-B14F-4D97-AF65-F5344CB8AC3E}">
        <p14:creationId xmlns:p14="http://schemas.microsoft.com/office/powerpoint/2010/main" val="2774592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23</a:t>
            </a:fld>
            <a:endParaRPr lang="en-US"/>
          </a:p>
        </p:txBody>
      </p:sp>
    </p:spTree>
    <p:extLst>
      <p:ext uri="{BB962C8B-B14F-4D97-AF65-F5344CB8AC3E}">
        <p14:creationId xmlns:p14="http://schemas.microsoft.com/office/powerpoint/2010/main" val="3238984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24</a:t>
            </a:fld>
            <a:endParaRPr lang="en-US"/>
          </a:p>
        </p:txBody>
      </p:sp>
    </p:spTree>
    <p:extLst>
      <p:ext uri="{BB962C8B-B14F-4D97-AF65-F5344CB8AC3E}">
        <p14:creationId xmlns:p14="http://schemas.microsoft.com/office/powerpoint/2010/main" val="196193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25</a:t>
            </a:fld>
            <a:endParaRPr lang="en-US"/>
          </a:p>
        </p:txBody>
      </p:sp>
    </p:spTree>
    <p:extLst>
      <p:ext uri="{BB962C8B-B14F-4D97-AF65-F5344CB8AC3E}">
        <p14:creationId xmlns:p14="http://schemas.microsoft.com/office/powerpoint/2010/main" val="703829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26</a:t>
            </a:fld>
            <a:endParaRPr lang="en-US"/>
          </a:p>
        </p:txBody>
      </p:sp>
    </p:spTree>
    <p:extLst>
      <p:ext uri="{BB962C8B-B14F-4D97-AF65-F5344CB8AC3E}">
        <p14:creationId xmlns:p14="http://schemas.microsoft.com/office/powerpoint/2010/main" val="1324887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27</a:t>
            </a:fld>
            <a:endParaRPr lang="en-US"/>
          </a:p>
        </p:txBody>
      </p:sp>
    </p:spTree>
    <p:extLst>
      <p:ext uri="{BB962C8B-B14F-4D97-AF65-F5344CB8AC3E}">
        <p14:creationId xmlns:p14="http://schemas.microsoft.com/office/powerpoint/2010/main" val="3904474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28</a:t>
            </a:fld>
            <a:endParaRPr lang="en-US"/>
          </a:p>
        </p:txBody>
      </p:sp>
    </p:spTree>
    <p:extLst>
      <p:ext uri="{BB962C8B-B14F-4D97-AF65-F5344CB8AC3E}">
        <p14:creationId xmlns:p14="http://schemas.microsoft.com/office/powerpoint/2010/main" val="4111025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3</a:t>
            </a:fld>
            <a:endParaRPr lang="en-US"/>
          </a:p>
        </p:txBody>
      </p:sp>
    </p:spTree>
    <p:extLst>
      <p:ext uri="{BB962C8B-B14F-4D97-AF65-F5344CB8AC3E}">
        <p14:creationId xmlns:p14="http://schemas.microsoft.com/office/powerpoint/2010/main" val="964702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4</a:t>
            </a:fld>
            <a:endParaRPr lang="en-US"/>
          </a:p>
        </p:txBody>
      </p:sp>
    </p:spTree>
    <p:extLst>
      <p:ext uri="{BB962C8B-B14F-4D97-AF65-F5344CB8AC3E}">
        <p14:creationId xmlns:p14="http://schemas.microsoft.com/office/powerpoint/2010/main" val="3930318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5</a:t>
            </a:fld>
            <a:endParaRPr lang="en-US"/>
          </a:p>
        </p:txBody>
      </p:sp>
    </p:spTree>
    <p:extLst>
      <p:ext uri="{BB962C8B-B14F-4D97-AF65-F5344CB8AC3E}">
        <p14:creationId xmlns:p14="http://schemas.microsoft.com/office/powerpoint/2010/main" val="901043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6</a:t>
            </a:fld>
            <a:endParaRPr lang="en-US"/>
          </a:p>
        </p:txBody>
      </p:sp>
    </p:spTree>
    <p:extLst>
      <p:ext uri="{BB962C8B-B14F-4D97-AF65-F5344CB8AC3E}">
        <p14:creationId xmlns:p14="http://schemas.microsoft.com/office/powerpoint/2010/main" val="309699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FDD06A-446C-4EFE-9117-5331E871B70E}" type="slidenum">
              <a:rPr lang="en-US" smtClean="0"/>
              <a:t>7</a:t>
            </a:fld>
            <a:endParaRPr lang="en-US"/>
          </a:p>
        </p:txBody>
      </p:sp>
    </p:spTree>
    <p:extLst>
      <p:ext uri="{BB962C8B-B14F-4D97-AF65-F5344CB8AC3E}">
        <p14:creationId xmlns:p14="http://schemas.microsoft.com/office/powerpoint/2010/main" val="3369614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FDD06A-446C-4EFE-9117-5331E871B70E}" type="slidenum">
              <a:rPr lang="en-US" smtClean="0"/>
              <a:t>8</a:t>
            </a:fld>
            <a:endParaRPr lang="en-US"/>
          </a:p>
        </p:txBody>
      </p:sp>
    </p:spTree>
    <p:extLst>
      <p:ext uri="{BB962C8B-B14F-4D97-AF65-F5344CB8AC3E}">
        <p14:creationId xmlns:p14="http://schemas.microsoft.com/office/powerpoint/2010/main" val="19522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FDD06A-446C-4EFE-9117-5331E871B70E}" type="slidenum">
              <a:rPr lang="en-US" smtClean="0"/>
              <a:t>9</a:t>
            </a:fld>
            <a:endParaRPr lang="en-US"/>
          </a:p>
        </p:txBody>
      </p:sp>
    </p:spTree>
    <p:extLst>
      <p:ext uri="{BB962C8B-B14F-4D97-AF65-F5344CB8AC3E}">
        <p14:creationId xmlns:p14="http://schemas.microsoft.com/office/powerpoint/2010/main" val="1350021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53CD0B-BB3D-4396-8039-85FA4CE0BEB8}"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335720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3CD0B-BB3D-4396-8039-85FA4CE0BEB8}"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395349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3CD0B-BB3D-4396-8039-85FA4CE0BEB8}"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796072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3CD0B-BB3D-4396-8039-85FA4CE0BEB8}"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375337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53CD0B-BB3D-4396-8039-85FA4CE0BEB8}"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446321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53CD0B-BB3D-4396-8039-85FA4CE0BEB8}"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2194356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53CD0B-BB3D-4396-8039-85FA4CE0BEB8}" type="datetimeFigureOut">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2004199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53CD0B-BB3D-4396-8039-85FA4CE0BEB8}" type="datetimeFigureOut">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654165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3CD0B-BB3D-4396-8039-85FA4CE0BEB8}" type="datetimeFigureOut">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2654177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3CD0B-BB3D-4396-8039-85FA4CE0BEB8}"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1541898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3CD0B-BB3D-4396-8039-85FA4CE0BEB8}"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242204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3CD0B-BB3D-4396-8039-85FA4CE0BEB8}" type="datetimeFigureOut">
              <a:rPr lang="en-US" smtClean="0"/>
              <a:t>5/9/2018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5F3DA-4384-4DE7-A054-10C24E7E2620}" type="slidenum">
              <a:rPr lang="en-US" smtClean="0"/>
              <a:t>‹#›</a:t>
            </a:fld>
            <a:endParaRPr lang="en-US"/>
          </a:p>
        </p:txBody>
      </p:sp>
    </p:spTree>
    <p:extLst>
      <p:ext uri="{BB962C8B-B14F-4D97-AF65-F5344CB8AC3E}">
        <p14:creationId xmlns:p14="http://schemas.microsoft.com/office/powerpoint/2010/main" val="286692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70" y="-7856"/>
            <a:ext cx="12205570" cy="6865856"/>
          </a:xfrm>
          <a:prstGeom prst="rect">
            <a:avLst/>
          </a:prstGeom>
        </p:spPr>
      </p:pic>
      <p:sp>
        <p:nvSpPr>
          <p:cNvPr id="17" name="Rectangle 16"/>
          <p:cNvSpPr/>
          <p:nvPr/>
        </p:nvSpPr>
        <p:spPr>
          <a:xfrm>
            <a:off x="6324600" y="-7856"/>
            <a:ext cx="5885297" cy="6865856"/>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6629400" y="4114800"/>
            <a:ext cx="5410200" cy="1107996"/>
          </a:xfrm>
          <a:prstGeom prst="rect">
            <a:avLst/>
          </a:prstGeom>
          <a:noFill/>
          <a:ln w="9525">
            <a:noFill/>
            <a:miter lim="800000"/>
            <a:headEnd/>
            <a:tailEnd/>
          </a:ln>
        </p:spPr>
        <p:txBody>
          <a:bodyPr wrap="square">
            <a:spAutoFit/>
          </a:bodyPr>
          <a:lstStyle/>
          <a:p>
            <a:pPr lvl="0"/>
            <a:r>
              <a:rPr lang="en-US" sz="2800" b="1" dirty="0" smtClean="0">
                <a:solidFill>
                  <a:schemeClr val="bg1"/>
                </a:solidFill>
                <a:latin typeface="Arial" panose="020B0604020202020204" pitchFamily="34" charset="0"/>
                <a:cs typeface="Arial" panose="020B0604020202020204" pitchFamily="34" charset="0"/>
              </a:rPr>
              <a:t>Presenters Name</a:t>
            </a:r>
          </a:p>
          <a:p>
            <a:pPr lvl="0"/>
            <a:r>
              <a:rPr lang="en-US" sz="2000" dirty="0" smtClean="0">
                <a:solidFill>
                  <a:schemeClr val="bg1"/>
                </a:solidFill>
                <a:latin typeface="Arial" panose="020B0604020202020204" pitchFamily="34" charset="0"/>
                <a:cs typeface="Arial" panose="020B0604020202020204" pitchFamily="34" charset="0"/>
              </a:rPr>
              <a:t>Company/Affiliation</a:t>
            </a:r>
            <a:endParaRPr lang="en-US" b="1" dirty="0">
              <a:solidFill>
                <a:srgbClr val="FBD637"/>
              </a:solidFill>
              <a:latin typeface="Arial" panose="020B0604020202020204" pitchFamily="34" charset="0"/>
              <a:cs typeface="Arial" panose="020B0604020202020204" pitchFamily="34" charset="0"/>
            </a:endParaRPr>
          </a:p>
          <a:p>
            <a:pPr marL="285750" indent="-285750" eaLnBrk="0" hangingPunct="0">
              <a:lnSpc>
                <a:spcPct val="150000"/>
              </a:lnSpc>
              <a:buClr>
                <a:schemeClr val="bg1"/>
              </a:buClr>
              <a:buFont typeface="Arial" pitchFamily="34" charset="0"/>
              <a:buChar char="•"/>
              <a:defRPr/>
            </a:pPr>
            <a:endParaRPr lang="en-US" sz="1200" b="1" dirty="0">
              <a:solidFill>
                <a:srgbClr val="FBD637"/>
              </a:solidFill>
              <a:latin typeface="+mj-lt"/>
            </a:endParaRPr>
          </a:p>
        </p:txBody>
      </p:sp>
      <p:sp>
        <p:nvSpPr>
          <p:cNvPr id="12" name="Rectangle 11"/>
          <p:cNvSpPr/>
          <p:nvPr/>
        </p:nvSpPr>
        <p:spPr>
          <a:xfrm>
            <a:off x="304800" y="5881718"/>
            <a:ext cx="3048000"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t>
            </a:r>
            <a:r>
              <a:rPr lang="en-US" sz="800" i="1" dirty="0">
                <a:solidFill>
                  <a:schemeClr val="bg1"/>
                </a:solidFill>
                <a:latin typeface="Arial" panose="020B0604020202020204" pitchFamily="34" charset="0"/>
                <a:cs typeface="Arial" panose="020B0604020202020204" pitchFamily="34" charset="0"/>
              </a:rPr>
              <a:t>ASLA Professional </a:t>
            </a:r>
            <a:r>
              <a:rPr lang="en-US" sz="800" i="1" dirty="0" smtClean="0">
                <a:solidFill>
                  <a:schemeClr val="bg1"/>
                </a:solidFill>
                <a:latin typeface="Arial" panose="020B0604020202020204" pitchFamily="34" charset="0"/>
                <a:cs typeface="Arial" panose="020B0604020202020204" pitchFamily="34" charset="0"/>
              </a:rPr>
              <a:t>Award of Excellence, General Design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Underpass Park</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Toronto, ON, Canada</a:t>
            </a:r>
          </a:p>
          <a:p>
            <a:r>
              <a:rPr lang="en-US" sz="800" i="1" dirty="0" smtClean="0">
                <a:solidFill>
                  <a:schemeClr val="bg1"/>
                </a:solidFill>
                <a:latin typeface="Arial" panose="020B0604020202020204" pitchFamily="34" charset="0"/>
                <a:cs typeface="Arial" panose="020B0604020202020204" pitchFamily="34" charset="0"/>
              </a:rPr>
              <a:t>PFS Studio with The Planning Partnership</a:t>
            </a:r>
          </a:p>
          <a:p>
            <a:r>
              <a:rPr lang="en-US" sz="800" i="1" dirty="0" smtClean="0">
                <a:solidFill>
                  <a:schemeClr val="bg1"/>
                </a:solidFill>
                <a:latin typeface="Arial" panose="020B0604020202020204" pitchFamily="34" charset="0"/>
                <a:cs typeface="Arial" panose="020B0604020202020204" pitchFamily="34" charset="0"/>
              </a:rPr>
              <a:t>Image: Tom </a:t>
            </a:r>
            <a:r>
              <a:rPr lang="en-US" sz="800" i="1" dirty="0" err="1" smtClean="0">
                <a:solidFill>
                  <a:schemeClr val="bg1"/>
                </a:solidFill>
                <a:latin typeface="Arial" panose="020B0604020202020204" pitchFamily="34" charset="0"/>
                <a:cs typeface="Arial" panose="020B0604020202020204" pitchFamily="34" charset="0"/>
              </a:rPr>
              <a:t>Arban</a:t>
            </a:r>
            <a:endParaRPr lang="en-US" sz="800" i="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2971800" y="633733"/>
            <a:ext cx="6117323" cy="1186310"/>
          </a:xfrm>
          <a:prstGeom prst="rect">
            <a:avLst/>
          </a:prstGeom>
          <a:solidFill>
            <a:schemeClr val="bg1"/>
          </a:solidFill>
          <a:ln w="38100">
            <a:solidFill>
              <a:srgbClr val="003B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2971800" y="633733"/>
            <a:ext cx="6117323" cy="1246495"/>
          </a:xfrm>
          <a:prstGeom prst="rect">
            <a:avLst/>
          </a:prstGeom>
          <a:noFill/>
          <a:ln w="9525">
            <a:noFill/>
            <a:miter lim="800000"/>
            <a:headEnd/>
            <a:tailEnd/>
          </a:ln>
        </p:spPr>
        <p:txBody>
          <a:bodyPr wrap="square">
            <a:spAutoFit/>
          </a:bodyPr>
          <a:lstStyle/>
          <a:p>
            <a:pPr lvl="0"/>
            <a:r>
              <a:rPr lang="en-US" sz="7500" b="1" dirty="0" smtClean="0">
                <a:solidFill>
                  <a:srgbClr val="003B4A"/>
                </a:solidFill>
                <a:latin typeface="Arial" panose="020B0604020202020204" pitchFamily="34" charset="0"/>
                <a:cs typeface="Arial" panose="020B0604020202020204" pitchFamily="34" charset="0"/>
              </a:rPr>
              <a:t>LANDSCAPE</a:t>
            </a:r>
            <a:endParaRPr lang="en-US" sz="7500" b="1" dirty="0">
              <a:solidFill>
                <a:srgbClr val="003B4A"/>
              </a:solidFill>
              <a:latin typeface="Arial" panose="020B0604020202020204" pitchFamily="34" charset="0"/>
              <a:cs typeface="Arial" panose="020B0604020202020204" pitchFamily="34" charset="0"/>
            </a:endParaRPr>
          </a:p>
        </p:txBody>
      </p:sp>
      <p:sp>
        <p:nvSpPr>
          <p:cNvPr id="11" name="Rectangle 10"/>
          <p:cNvSpPr/>
          <p:nvPr/>
        </p:nvSpPr>
        <p:spPr>
          <a:xfrm>
            <a:off x="3926088" y="1994954"/>
            <a:ext cx="7837939" cy="1186310"/>
          </a:xfrm>
          <a:prstGeom prst="rect">
            <a:avLst/>
          </a:prstGeom>
          <a:solidFill>
            <a:schemeClr val="bg1"/>
          </a:solidFill>
          <a:ln w="38100">
            <a:solidFill>
              <a:srgbClr val="003B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ChangeArrowheads="1"/>
          </p:cNvSpPr>
          <p:nvPr/>
        </p:nvSpPr>
        <p:spPr bwMode="auto">
          <a:xfrm>
            <a:off x="3969707" y="1960890"/>
            <a:ext cx="7924800" cy="1246495"/>
          </a:xfrm>
          <a:prstGeom prst="rect">
            <a:avLst/>
          </a:prstGeom>
          <a:noFill/>
          <a:ln w="9525">
            <a:noFill/>
            <a:miter lim="800000"/>
            <a:headEnd/>
            <a:tailEnd/>
          </a:ln>
        </p:spPr>
        <p:txBody>
          <a:bodyPr wrap="square">
            <a:spAutoFit/>
          </a:bodyPr>
          <a:lstStyle/>
          <a:p>
            <a:pPr lvl="0"/>
            <a:r>
              <a:rPr lang="en-US" sz="7500" b="1" dirty="0" smtClean="0">
                <a:solidFill>
                  <a:srgbClr val="003B4A"/>
                </a:solidFill>
                <a:latin typeface="Arial" panose="020B0604020202020204" pitchFamily="34" charset="0"/>
                <a:cs typeface="Arial" panose="020B0604020202020204" pitchFamily="34" charset="0"/>
              </a:rPr>
              <a:t>ARCHITECTURE</a:t>
            </a:r>
            <a:endParaRPr lang="en-US" sz="7500" b="1" dirty="0">
              <a:solidFill>
                <a:srgbClr val="003B4A"/>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949" y="5719054"/>
            <a:ext cx="2541258" cy="653731"/>
          </a:xfrm>
          <a:prstGeom prst="rect">
            <a:avLst/>
          </a:prstGeom>
        </p:spPr>
      </p:pic>
    </p:spTree>
    <p:extLst>
      <p:ext uri="{BB962C8B-B14F-4D97-AF65-F5344CB8AC3E}">
        <p14:creationId xmlns:p14="http://schemas.microsoft.com/office/powerpoint/2010/main" val="107983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526"/>
            <a:ext cx="12204429" cy="6870526"/>
          </a:xfrm>
          <a:prstGeom prst="rect">
            <a:avLst/>
          </a:prstGeom>
        </p:spPr>
      </p:pic>
      <p:sp>
        <p:nvSpPr>
          <p:cNvPr id="9" name="Title 1"/>
          <p:cNvSpPr txBox="1">
            <a:spLocks/>
          </p:cNvSpPr>
          <p:nvPr/>
        </p:nvSpPr>
        <p:spPr>
          <a:xfrm>
            <a:off x="1828800" y="0"/>
            <a:ext cx="8229600" cy="762000"/>
          </a:xfrm>
          <a:prstGeom prst="rect">
            <a:avLst/>
          </a:prstGeom>
        </p:spPr>
        <p:txBody>
          <a:bodyPr anchor="b">
            <a:normAutofit/>
          </a:bodyPr>
          <a:lstStyle/>
          <a:p>
            <a:pPr>
              <a:defRPr/>
            </a:pPr>
            <a:endParaRPr lang="en-US" sz="3600" dirty="0">
              <a:solidFill>
                <a:schemeClr val="bg1"/>
              </a:solidFill>
              <a:latin typeface="+mj-lt"/>
              <a:ea typeface="+mj-ea"/>
              <a:cs typeface="+mj-cs"/>
            </a:endParaRPr>
          </a:p>
        </p:txBody>
      </p:sp>
      <p:sp>
        <p:nvSpPr>
          <p:cNvPr id="10" name="Rectangle 9"/>
          <p:cNvSpPr/>
          <p:nvPr/>
        </p:nvSpPr>
        <p:spPr>
          <a:xfrm>
            <a:off x="0" y="5181600"/>
            <a:ext cx="12209897" cy="990600"/>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ChangeArrowheads="1"/>
          </p:cNvSpPr>
          <p:nvPr/>
        </p:nvSpPr>
        <p:spPr bwMode="auto">
          <a:xfrm>
            <a:off x="520740" y="5329575"/>
            <a:ext cx="11162945" cy="769441"/>
          </a:xfrm>
          <a:prstGeom prst="rect">
            <a:avLst/>
          </a:prstGeom>
          <a:noFill/>
          <a:ln w="9525">
            <a:noFill/>
            <a:miter lim="800000"/>
            <a:headEnd/>
            <a:tailEnd/>
          </a:ln>
        </p:spPr>
        <p:txBody>
          <a:bodyPr wrap="square">
            <a:spAutoFit/>
          </a:bodyPr>
          <a:lstStyle/>
          <a:p>
            <a:pPr lvl="0"/>
            <a:r>
              <a:rPr lang="en-US" sz="4400" b="1" dirty="0" smtClean="0">
                <a:solidFill>
                  <a:schemeClr val="bg1"/>
                </a:solidFill>
                <a:latin typeface="Arial Black" panose="020B0A04020102020204" pitchFamily="34" charset="0"/>
                <a:cs typeface="Arial" panose="020B0604020202020204" pitchFamily="34" charset="0"/>
              </a:rPr>
              <a:t>DO YOU LIKE TO PROBLEM SOLVE?</a:t>
            </a:r>
            <a:endParaRPr lang="en-US" sz="4400" b="1" dirty="0">
              <a:solidFill>
                <a:schemeClr val="bg1"/>
              </a:solidFill>
              <a:latin typeface="Arial Black" panose="020B0A04020102020204" pitchFamily="34" charset="0"/>
            </a:endParaRPr>
          </a:p>
        </p:txBody>
      </p:sp>
      <p:sp>
        <p:nvSpPr>
          <p:cNvPr id="15" name="Rectangle 14"/>
          <p:cNvSpPr/>
          <p:nvPr/>
        </p:nvSpPr>
        <p:spPr>
          <a:xfrm>
            <a:off x="304800" y="197004"/>
            <a:ext cx="3429000"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2016ASLA </a:t>
            </a:r>
            <a:r>
              <a:rPr lang="en-US" sz="800" i="1" dirty="0">
                <a:solidFill>
                  <a:schemeClr val="bg1"/>
                </a:solidFill>
                <a:latin typeface="Arial" panose="020B0604020202020204" pitchFamily="34" charset="0"/>
                <a:cs typeface="Arial" panose="020B0604020202020204" pitchFamily="34" charset="0"/>
              </a:rPr>
              <a:t>Professional Honor Award, </a:t>
            </a:r>
            <a:r>
              <a:rPr lang="en-US" sz="800" i="1" dirty="0" smtClean="0">
                <a:solidFill>
                  <a:schemeClr val="bg1"/>
                </a:solidFill>
                <a:latin typeface="Arial" panose="020B0604020202020204" pitchFamily="34" charset="0"/>
                <a:cs typeface="Arial" panose="020B0604020202020204" pitchFamily="34" charset="0"/>
              </a:rPr>
              <a:t> General Design</a:t>
            </a:r>
          </a:p>
          <a:p>
            <a:r>
              <a:rPr lang="en-US" sz="800" i="1" dirty="0" err="1" smtClean="0">
                <a:solidFill>
                  <a:schemeClr val="bg1"/>
                </a:solidFill>
                <a:latin typeface="Arial" panose="020B0604020202020204" pitchFamily="34" charset="0"/>
                <a:cs typeface="Arial" panose="020B0604020202020204" pitchFamily="34" charset="0"/>
              </a:rPr>
              <a:t>Bishan-Ang</a:t>
            </a:r>
            <a:r>
              <a:rPr lang="en-US" sz="800" i="1" dirty="0" smtClean="0">
                <a:solidFill>
                  <a:schemeClr val="bg1"/>
                </a:solidFill>
                <a:latin typeface="Arial" panose="020B0604020202020204" pitchFamily="34" charset="0"/>
                <a:cs typeface="Arial" panose="020B0604020202020204" pitchFamily="34" charset="0"/>
              </a:rPr>
              <a:t> Mo Kio Park</a:t>
            </a:r>
          </a:p>
          <a:p>
            <a:r>
              <a:rPr lang="en-US" sz="800" i="1" dirty="0" err="1" smtClean="0">
                <a:solidFill>
                  <a:schemeClr val="bg1"/>
                </a:solidFill>
                <a:latin typeface="Arial" panose="020B0604020202020204" pitchFamily="34" charset="0"/>
                <a:cs typeface="Arial" panose="020B0604020202020204" pitchFamily="34" charset="0"/>
              </a:rPr>
              <a:t>Bishan</a:t>
            </a:r>
            <a:r>
              <a:rPr lang="en-US" sz="800" i="1" dirty="0" smtClean="0">
                <a:solidFill>
                  <a:schemeClr val="bg1"/>
                </a:solidFill>
                <a:latin typeface="Arial" panose="020B0604020202020204" pitchFamily="34" charset="0"/>
                <a:cs typeface="Arial" panose="020B0604020202020204" pitchFamily="34" charset="0"/>
              </a:rPr>
              <a:t>, Singapore</a:t>
            </a:r>
            <a:endParaRPr lang="en-US" sz="800" i="1" dirty="0">
              <a:solidFill>
                <a:schemeClr val="bg1"/>
              </a:solidFill>
              <a:latin typeface="Arial" panose="020B0604020202020204" pitchFamily="34" charset="0"/>
              <a:cs typeface="Arial" panose="020B0604020202020204" pitchFamily="34" charset="0"/>
            </a:endParaRPr>
          </a:p>
          <a:p>
            <a:r>
              <a:rPr lang="en-US" sz="800" i="1" dirty="0" err="1" smtClean="0">
                <a:solidFill>
                  <a:schemeClr val="bg1"/>
                </a:solidFill>
                <a:latin typeface="Arial" panose="020B0604020202020204" pitchFamily="34" charset="0"/>
                <a:cs typeface="Arial" panose="020B0604020202020204" pitchFamily="34" charset="0"/>
              </a:rPr>
              <a:t>Ramboll</a:t>
            </a:r>
            <a:r>
              <a:rPr lang="en-US" sz="800" i="1" dirty="0" smtClean="0">
                <a:solidFill>
                  <a:schemeClr val="bg1"/>
                </a:solidFill>
                <a:latin typeface="Arial" panose="020B0604020202020204" pitchFamily="34" charset="0"/>
                <a:cs typeface="Arial" panose="020B0604020202020204" pitchFamily="34" charset="0"/>
              </a:rPr>
              <a:t> Studio </a:t>
            </a:r>
            <a:r>
              <a:rPr lang="en-US" sz="800" i="1" dirty="0" err="1" smtClean="0">
                <a:solidFill>
                  <a:schemeClr val="bg1"/>
                </a:solidFill>
                <a:latin typeface="Arial" panose="020B0604020202020204" pitchFamily="34" charset="0"/>
                <a:cs typeface="Arial" panose="020B0604020202020204" pitchFamily="34" charset="0"/>
              </a:rPr>
              <a:t>Dreiseitl</a:t>
            </a:r>
            <a:endParaRPr lang="en-US" sz="800" i="1" dirty="0">
              <a:solidFill>
                <a:schemeClr val="bg1"/>
              </a:solidFill>
              <a:latin typeface="Arial" panose="020B0604020202020204" pitchFamily="34" charset="0"/>
              <a:cs typeface="Arial" panose="020B0604020202020204" pitchFamily="34" charset="0"/>
            </a:endParaRPr>
          </a:p>
          <a:p>
            <a:r>
              <a:rPr lang="en-US" sz="800" i="1" dirty="0">
                <a:solidFill>
                  <a:schemeClr val="bg1"/>
                </a:solidFill>
                <a:latin typeface="Arial" panose="020B0604020202020204" pitchFamily="34" charset="0"/>
                <a:cs typeface="Arial" panose="020B0604020202020204" pitchFamily="34" charset="0"/>
              </a:rPr>
              <a:t>Image: </a:t>
            </a:r>
            <a:r>
              <a:rPr lang="en-US" sz="800" i="1" dirty="0" err="1" smtClean="0">
                <a:solidFill>
                  <a:schemeClr val="bg1"/>
                </a:solidFill>
                <a:latin typeface="Arial" panose="020B0604020202020204" pitchFamily="34" charset="0"/>
                <a:cs typeface="Arial" panose="020B0604020202020204" pitchFamily="34" charset="0"/>
              </a:rPr>
              <a:t>Ramboll</a:t>
            </a:r>
            <a:r>
              <a:rPr lang="en-US" sz="800" i="1" dirty="0" smtClean="0">
                <a:solidFill>
                  <a:schemeClr val="bg1"/>
                </a:solidFill>
                <a:latin typeface="Arial" panose="020B0604020202020204" pitchFamily="34" charset="0"/>
                <a:cs typeface="Arial" panose="020B0604020202020204" pitchFamily="34" charset="0"/>
              </a:rPr>
              <a:t> Studio </a:t>
            </a:r>
            <a:r>
              <a:rPr lang="en-US" sz="800" i="1" dirty="0" err="1" smtClean="0">
                <a:solidFill>
                  <a:schemeClr val="bg1"/>
                </a:solidFill>
                <a:latin typeface="Arial" panose="020B0604020202020204" pitchFamily="34" charset="0"/>
                <a:cs typeface="Arial" panose="020B0604020202020204" pitchFamily="34" charset="0"/>
              </a:rPr>
              <a:t>Dreiseitl</a:t>
            </a:r>
            <a:endParaRPr lang="en-US" sz="800" i="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239603"/>
            <a:ext cx="1961741" cy="504652"/>
          </a:xfrm>
          <a:prstGeom prst="rect">
            <a:avLst/>
          </a:prstGeom>
        </p:spPr>
      </p:pic>
    </p:spTree>
    <p:extLst>
      <p:ext uri="{BB962C8B-B14F-4D97-AF65-F5344CB8AC3E}">
        <p14:creationId xmlns:p14="http://schemas.microsoft.com/office/powerpoint/2010/main" val="327459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Rectangle 7"/>
          <p:cNvSpPr/>
          <p:nvPr/>
        </p:nvSpPr>
        <p:spPr>
          <a:xfrm>
            <a:off x="-76200" y="506821"/>
            <a:ext cx="10896600" cy="990600"/>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476250" y="573286"/>
            <a:ext cx="12573000" cy="861774"/>
          </a:xfrm>
          <a:prstGeom prst="rect">
            <a:avLst/>
          </a:prstGeom>
          <a:noFill/>
          <a:ln w="9525">
            <a:noFill/>
            <a:miter lim="800000"/>
            <a:headEnd/>
            <a:tailEnd/>
          </a:ln>
        </p:spPr>
        <p:txBody>
          <a:bodyPr wrap="square">
            <a:spAutoFit/>
          </a:bodyPr>
          <a:lstStyle/>
          <a:p>
            <a:pPr lvl="0"/>
            <a:r>
              <a:rPr lang="en-US" sz="5000" b="1" dirty="0" smtClean="0">
                <a:solidFill>
                  <a:schemeClr val="bg1"/>
                </a:solidFill>
                <a:latin typeface="Arial Black" panose="020B0A04020102020204" pitchFamily="34" charset="0"/>
                <a:cs typeface="Arial" panose="020B0604020202020204" pitchFamily="34" charset="0"/>
              </a:rPr>
              <a:t>DO YOU LIKE TO HAVE FUN</a:t>
            </a:r>
            <a:endParaRPr lang="en-US" sz="5000" b="1" dirty="0">
              <a:solidFill>
                <a:schemeClr val="bg1"/>
              </a:solidFill>
              <a:latin typeface="Arial Black" panose="020B0A04020102020204" pitchFamily="34" charset="0"/>
            </a:endParaRPr>
          </a:p>
        </p:txBody>
      </p:sp>
      <p:sp>
        <p:nvSpPr>
          <p:cNvPr id="13" name="Rectangle 12"/>
          <p:cNvSpPr/>
          <p:nvPr/>
        </p:nvSpPr>
        <p:spPr>
          <a:xfrm>
            <a:off x="-93945" y="1650206"/>
            <a:ext cx="8094945" cy="990600"/>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476250" y="1714619"/>
            <a:ext cx="7344351" cy="861774"/>
          </a:xfrm>
          <a:prstGeom prst="rect">
            <a:avLst/>
          </a:prstGeom>
          <a:noFill/>
          <a:ln w="9525">
            <a:noFill/>
            <a:miter lim="800000"/>
            <a:headEnd/>
            <a:tailEnd/>
          </a:ln>
        </p:spPr>
        <p:txBody>
          <a:bodyPr wrap="square">
            <a:spAutoFit/>
          </a:bodyPr>
          <a:lstStyle/>
          <a:p>
            <a:pPr lvl="0"/>
            <a:r>
              <a:rPr lang="en-US" sz="5000" b="1" dirty="0" smtClean="0">
                <a:solidFill>
                  <a:schemeClr val="bg1"/>
                </a:solidFill>
                <a:latin typeface="Arial Black" panose="020B0A04020102020204" pitchFamily="34" charset="0"/>
                <a:cs typeface="Arial" panose="020B0604020202020204" pitchFamily="34" charset="0"/>
              </a:rPr>
              <a:t>WHILE YOU WORK?</a:t>
            </a:r>
            <a:endParaRPr lang="en-US" sz="5000" b="1" dirty="0">
              <a:solidFill>
                <a:schemeClr val="bg1"/>
              </a:solidFill>
              <a:latin typeface="Arial Black" panose="020B0A04020102020204" pitchFamily="34" charset="0"/>
            </a:endParaRPr>
          </a:p>
        </p:txBody>
      </p:sp>
      <p:sp>
        <p:nvSpPr>
          <p:cNvPr id="22" name="Rectangle 21"/>
          <p:cNvSpPr/>
          <p:nvPr/>
        </p:nvSpPr>
        <p:spPr>
          <a:xfrm>
            <a:off x="283578" y="586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t>
            </a:r>
            <a:r>
              <a:rPr lang="en-US" sz="800" i="1" dirty="0">
                <a:solidFill>
                  <a:schemeClr val="bg1"/>
                </a:solidFill>
                <a:latin typeface="Arial" panose="020B0604020202020204" pitchFamily="34" charset="0"/>
                <a:cs typeface="Arial" panose="020B0604020202020204" pitchFamily="34" charset="0"/>
              </a:rPr>
              <a:t>ASLA Professional </a:t>
            </a:r>
            <a:r>
              <a:rPr lang="en-US" sz="800" i="1" dirty="0" smtClean="0">
                <a:solidFill>
                  <a:schemeClr val="bg1"/>
                </a:solidFill>
                <a:latin typeface="Arial" panose="020B0604020202020204" pitchFamily="34" charset="0"/>
                <a:cs typeface="Arial" panose="020B0604020202020204" pitchFamily="34" charset="0"/>
              </a:rPr>
              <a:t>Award of Excellence, General Design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Underpass Park</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Toronto, ON, Canada</a:t>
            </a:r>
          </a:p>
          <a:p>
            <a:r>
              <a:rPr lang="en-US" sz="800" i="1" dirty="0" smtClean="0">
                <a:solidFill>
                  <a:schemeClr val="bg1"/>
                </a:solidFill>
                <a:latin typeface="Arial" panose="020B0604020202020204" pitchFamily="34" charset="0"/>
                <a:cs typeface="Arial" panose="020B0604020202020204" pitchFamily="34" charset="0"/>
              </a:rPr>
              <a:t>PFS Studio with The Planning Partnership</a:t>
            </a:r>
          </a:p>
          <a:p>
            <a:r>
              <a:rPr lang="en-US" sz="800" i="1" dirty="0" smtClean="0">
                <a:solidFill>
                  <a:schemeClr val="bg1"/>
                </a:solidFill>
                <a:latin typeface="Arial" panose="020B0604020202020204" pitchFamily="34" charset="0"/>
                <a:cs typeface="Arial" panose="020B0604020202020204" pitchFamily="34" charset="0"/>
              </a:rPr>
              <a:t>Image: Tom </a:t>
            </a:r>
            <a:r>
              <a:rPr lang="en-US" sz="800" i="1" dirty="0" err="1" smtClean="0">
                <a:solidFill>
                  <a:schemeClr val="bg1"/>
                </a:solidFill>
                <a:latin typeface="Arial" panose="020B0604020202020204" pitchFamily="34" charset="0"/>
                <a:cs typeface="Arial" panose="020B0604020202020204" pitchFamily="34" charset="0"/>
              </a:rPr>
              <a:t>Arban</a:t>
            </a:r>
            <a:endParaRPr lang="en-US" sz="800" i="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2050246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701" y="-2"/>
            <a:ext cx="12204701" cy="6858002"/>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1441448" y="2133600"/>
            <a:ext cx="9912352" cy="1554272"/>
          </a:xfrm>
          <a:prstGeom prst="rect">
            <a:avLst/>
          </a:prstGeom>
          <a:noFill/>
          <a:ln w="9525">
            <a:noFill/>
            <a:miter lim="800000"/>
            <a:headEnd/>
            <a:tailEnd/>
          </a:ln>
        </p:spPr>
        <p:txBody>
          <a:bodyPr wrap="square">
            <a:spAutoFit/>
          </a:bodyPr>
          <a:lstStyle/>
          <a:p>
            <a:pPr lvl="0" algn="ctr"/>
            <a:r>
              <a:rPr lang="en-US" sz="9500" b="1" dirty="0" smtClean="0">
                <a:solidFill>
                  <a:schemeClr val="bg1"/>
                </a:solidFill>
                <a:latin typeface="Arial Black" panose="020B0A04020102020204" pitchFamily="34" charset="0"/>
                <a:cs typeface="Arial" panose="020B0604020202020204" pitchFamily="34" charset="0"/>
              </a:rPr>
              <a:t>LANDSCAPE</a:t>
            </a:r>
            <a:endParaRPr lang="en-US" sz="9500" b="1" dirty="0">
              <a:solidFill>
                <a:schemeClr val="bg1"/>
              </a:solidFill>
              <a:latin typeface="Arial Black" panose="020B0A04020102020204" pitchFamily="34" charset="0"/>
            </a:endParaRPr>
          </a:p>
        </p:txBody>
      </p:sp>
      <p:sp>
        <p:nvSpPr>
          <p:cNvPr id="16" name="Rectangle 15"/>
          <p:cNvSpPr>
            <a:spLocks noChangeArrowheads="1"/>
          </p:cNvSpPr>
          <p:nvPr/>
        </p:nvSpPr>
        <p:spPr bwMode="auto">
          <a:xfrm>
            <a:off x="3888060" y="659249"/>
            <a:ext cx="4403177" cy="1169551"/>
          </a:xfrm>
          <a:prstGeom prst="rect">
            <a:avLst/>
          </a:prstGeom>
          <a:noFill/>
          <a:ln w="9525">
            <a:noFill/>
            <a:miter lim="800000"/>
            <a:headEnd/>
            <a:tailEnd/>
          </a:ln>
        </p:spPr>
        <p:txBody>
          <a:bodyPr wrap="square">
            <a:spAutoFit/>
          </a:bodyPr>
          <a:lstStyle/>
          <a:p>
            <a:pPr lvl="0" algn="ctr"/>
            <a:r>
              <a:rPr lang="en-US" sz="7000" b="1" dirty="0" smtClean="0">
                <a:solidFill>
                  <a:schemeClr val="bg1"/>
                </a:solidFill>
                <a:latin typeface="Arial Bold" panose="020B0704020202020204" pitchFamily="34" charset="0"/>
                <a:cs typeface="Arial Bold" panose="020B0704020202020204" pitchFamily="34" charset="0"/>
              </a:rPr>
              <a:t>What is</a:t>
            </a:r>
            <a:endParaRPr lang="en-US" sz="7000" b="1" dirty="0">
              <a:solidFill>
                <a:schemeClr val="bg1"/>
              </a:solidFill>
              <a:latin typeface="Arial Bold" panose="020B0704020202020204" pitchFamily="34" charset="0"/>
              <a:cs typeface="Arial Bold" panose="020B0704020202020204" pitchFamily="34" charset="0"/>
            </a:endParaRPr>
          </a:p>
        </p:txBody>
      </p:sp>
      <p:sp>
        <p:nvSpPr>
          <p:cNvPr id="17" name="Rectangle 16"/>
          <p:cNvSpPr>
            <a:spLocks noChangeArrowheads="1"/>
          </p:cNvSpPr>
          <p:nvPr/>
        </p:nvSpPr>
        <p:spPr bwMode="auto">
          <a:xfrm>
            <a:off x="-273052" y="3423592"/>
            <a:ext cx="12725400" cy="1554272"/>
          </a:xfrm>
          <a:prstGeom prst="rect">
            <a:avLst/>
          </a:prstGeom>
          <a:noFill/>
          <a:ln w="9525">
            <a:noFill/>
            <a:miter lim="800000"/>
            <a:headEnd/>
            <a:tailEnd/>
          </a:ln>
        </p:spPr>
        <p:txBody>
          <a:bodyPr wrap="square">
            <a:spAutoFit/>
          </a:bodyPr>
          <a:lstStyle/>
          <a:p>
            <a:pPr lvl="0" algn="ctr"/>
            <a:r>
              <a:rPr lang="en-US" sz="9500" b="1" dirty="0" smtClean="0">
                <a:solidFill>
                  <a:schemeClr val="bg1"/>
                </a:solidFill>
                <a:latin typeface="Arial Black" panose="020B0A04020102020204" pitchFamily="34" charset="0"/>
                <a:cs typeface="Arial" panose="020B0604020202020204" pitchFamily="34" charset="0"/>
              </a:rPr>
              <a:t>ARCHITECTURE?</a:t>
            </a:r>
            <a:endParaRPr lang="en-US" sz="9500" b="1" dirty="0">
              <a:solidFill>
                <a:schemeClr val="bg1"/>
              </a:solidFill>
              <a:latin typeface="Arial Black" panose="020B0A040201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1368616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97" y="0"/>
            <a:ext cx="12209897" cy="6858000"/>
          </a:xfrm>
          <a:prstGeom prst="rect">
            <a:avLst/>
          </a:prstGeom>
        </p:spPr>
      </p:pic>
      <p:sp>
        <p:nvSpPr>
          <p:cNvPr id="9" name="Title 1"/>
          <p:cNvSpPr txBox="1">
            <a:spLocks/>
          </p:cNvSpPr>
          <p:nvPr/>
        </p:nvSpPr>
        <p:spPr>
          <a:xfrm>
            <a:off x="1828800" y="0"/>
            <a:ext cx="8229600" cy="762000"/>
          </a:xfrm>
          <a:prstGeom prst="rect">
            <a:avLst/>
          </a:prstGeom>
        </p:spPr>
        <p:txBody>
          <a:bodyPr anchor="b">
            <a:normAutofit/>
          </a:bodyPr>
          <a:lstStyle/>
          <a:p>
            <a:pPr>
              <a:defRPr/>
            </a:pPr>
            <a:endParaRPr lang="en-US" sz="3600" dirty="0">
              <a:solidFill>
                <a:schemeClr val="bg1"/>
              </a:solidFill>
              <a:latin typeface="+mj-lt"/>
              <a:ea typeface="+mj-ea"/>
              <a:cs typeface="+mj-cs"/>
            </a:endParaRPr>
          </a:p>
        </p:txBody>
      </p:sp>
      <p:sp>
        <p:nvSpPr>
          <p:cNvPr id="14" name="Rectangle 13"/>
          <p:cNvSpPr/>
          <p:nvPr/>
        </p:nvSpPr>
        <p:spPr>
          <a:xfrm>
            <a:off x="304800" y="259915"/>
            <a:ext cx="3855656" cy="707886"/>
          </a:xfrm>
          <a:prstGeom prst="rect">
            <a:avLst/>
          </a:prstGeom>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2017 ASLA Professional Honor Award, General Design</a:t>
            </a:r>
          </a:p>
          <a:p>
            <a:r>
              <a:rPr lang="en-US" sz="800" i="1" dirty="0">
                <a:solidFill>
                  <a:schemeClr val="bg1"/>
                </a:solidFill>
                <a:latin typeface="Arial" panose="020B0604020202020204" pitchFamily="34" charset="0"/>
                <a:cs typeface="Arial" panose="020B0604020202020204" pitchFamily="34" charset="0"/>
              </a:rPr>
              <a:t>Chicago Botanic Garden</a:t>
            </a:r>
          </a:p>
          <a:p>
            <a:r>
              <a:rPr lang="en-US" sz="800" i="1" dirty="0">
                <a:solidFill>
                  <a:schemeClr val="bg1"/>
                </a:solidFill>
                <a:latin typeface="Arial" panose="020B0604020202020204" pitchFamily="34" charset="0"/>
                <a:cs typeface="Arial" panose="020B0604020202020204" pitchFamily="34" charset="0"/>
              </a:rPr>
              <a:t>Chicago, IL</a:t>
            </a:r>
          </a:p>
          <a:p>
            <a:r>
              <a:rPr lang="en-US" sz="800" i="1" dirty="0" err="1">
                <a:solidFill>
                  <a:schemeClr val="bg1"/>
                </a:solidFill>
                <a:latin typeface="Arial" panose="020B0604020202020204" pitchFamily="34" charset="0"/>
                <a:cs typeface="Arial" panose="020B0604020202020204" pitchFamily="34" charset="0"/>
              </a:rPr>
              <a:t>Mikyoung</a:t>
            </a:r>
            <a:r>
              <a:rPr lang="en-US" sz="800" i="1" dirty="0">
                <a:solidFill>
                  <a:schemeClr val="bg1"/>
                </a:solidFill>
                <a:latin typeface="Arial" panose="020B0604020202020204" pitchFamily="34" charset="0"/>
                <a:cs typeface="Arial" panose="020B0604020202020204" pitchFamily="34" charset="0"/>
              </a:rPr>
              <a:t> Kim Design and Jacobs/Ryan Associates</a:t>
            </a:r>
          </a:p>
          <a:p>
            <a:r>
              <a:rPr lang="en-US" sz="800" i="1" dirty="0">
                <a:solidFill>
                  <a:schemeClr val="bg1"/>
                </a:solidFill>
                <a:latin typeface="Arial" panose="020B0604020202020204" pitchFamily="34" charset="0"/>
                <a:cs typeface="Arial" panose="020B0604020202020204" pitchFamily="34" charset="0"/>
              </a:rPr>
              <a:t>Image: Kate Joyce</a:t>
            </a:r>
          </a:p>
        </p:txBody>
      </p:sp>
      <p:sp>
        <p:nvSpPr>
          <p:cNvPr id="17" name="Rectangle 16"/>
          <p:cNvSpPr/>
          <p:nvPr/>
        </p:nvSpPr>
        <p:spPr>
          <a:xfrm>
            <a:off x="7315200" y="-7856"/>
            <a:ext cx="4894697" cy="6865856"/>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7315200" y="228600"/>
            <a:ext cx="4626432" cy="4154984"/>
          </a:xfrm>
          <a:prstGeom prst="rect">
            <a:avLst/>
          </a:prstGeom>
          <a:noFill/>
          <a:ln w="9525">
            <a:noFill/>
            <a:miter lim="800000"/>
            <a:headEnd/>
            <a:tailEnd/>
          </a:ln>
        </p:spPr>
        <p:txBody>
          <a:bodyPr wrap="square">
            <a:spAutoFit/>
          </a:bodyPr>
          <a:lstStyle/>
          <a:p>
            <a:pPr lvl="0" algn="r"/>
            <a:r>
              <a:rPr lang="en-US" sz="4400" b="1" dirty="0" smtClean="0">
                <a:solidFill>
                  <a:schemeClr val="bg1"/>
                </a:solidFill>
                <a:latin typeface="Arial" panose="020B0604020202020204" pitchFamily="34" charset="0"/>
                <a:cs typeface="Arial" panose="020B0604020202020204" pitchFamily="34" charset="0"/>
              </a:rPr>
              <a:t>Landscape architecture </a:t>
            </a:r>
          </a:p>
          <a:p>
            <a:pPr lvl="0" algn="r"/>
            <a:r>
              <a:rPr lang="en-US" sz="4400" b="1" dirty="0" smtClean="0">
                <a:solidFill>
                  <a:schemeClr val="bg1"/>
                </a:solidFill>
                <a:latin typeface="Arial" panose="020B0604020202020204" pitchFamily="34" charset="0"/>
                <a:cs typeface="Arial" panose="020B0604020202020204" pitchFamily="34" charset="0"/>
              </a:rPr>
              <a:t>is the work of making specific kinds of places outdoors</a:t>
            </a:r>
            <a:endParaRPr lang="en-US" sz="4400" b="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56907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03" y="0"/>
            <a:ext cx="12223900" cy="6858000"/>
          </a:xfrm>
          <a:prstGeom prst="rect">
            <a:avLst/>
          </a:prstGeom>
        </p:spPr>
      </p:pic>
      <p:sp>
        <p:nvSpPr>
          <p:cNvPr id="14" name="Rectangle 13"/>
          <p:cNvSpPr/>
          <p:nvPr/>
        </p:nvSpPr>
        <p:spPr>
          <a:xfrm>
            <a:off x="304800" y="5969017"/>
            <a:ext cx="3048000"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t>
            </a:r>
            <a:r>
              <a:rPr lang="en-US" sz="800" i="1" dirty="0">
                <a:solidFill>
                  <a:schemeClr val="bg1"/>
                </a:solidFill>
                <a:latin typeface="Arial" panose="020B0604020202020204" pitchFamily="34" charset="0"/>
                <a:cs typeface="Arial" panose="020B0604020202020204" pitchFamily="34" charset="0"/>
              </a:rPr>
              <a:t>ASLA Professional Honor Award, </a:t>
            </a:r>
            <a:r>
              <a:rPr lang="en-US" sz="800" i="1" dirty="0" smtClean="0">
                <a:solidFill>
                  <a:schemeClr val="bg1"/>
                </a:solidFill>
                <a:latin typeface="Arial" panose="020B0604020202020204" pitchFamily="34" charset="0"/>
                <a:cs typeface="Arial" panose="020B0604020202020204" pitchFamily="34" charset="0"/>
              </a:rPr>
              <a:t>Residential Design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The </a:t>
            </a:r>
            <a:r>
              <a:rPr lang="en-US" sz="800" i="1" dirty="0" err="1" smtClean="0">
                <a:solidFill>
                  <a:schemeClr val="bg1"/>
                </a:solidFill>
                <a:latin typeface="Arial" panose="020B0604020202020204" pitchFamily="34" charset="0"/>
                <a:cs typeface="Arial" panose="020B0604020202020204" pitchFamily="34" charset="0"/>
              </a:rPr>
              <a:t>Rivermark</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Sacramento, CA</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Fletcher Studio</a:t>
            </a:r>
            <a:endParaRPr lang="en-US" sz="800" i="1" dirty="0">
              <a:solidFill>
                <a:schemeClr val="bg1"/>
              </a:solidFill>
              <a:latin typeface="Arial" panose="020B0604020202020204" pitchFamily="34" charset="0"/>
              <a:cs typeface="Arial" panose="020B0604020202020204" pitchFamily="34" charset="0"/>
            </a:endParaRPr>
          </a:p>
          <a:p>
            <a:r>
              <a:rPr lang="en-US" sz="800" i="1" dirty="0">
                <a:solidFill>
                  <a:schemeClr val="bg1"/>
                </a:solidFill>
                <a:latin typeface="Arial" panose="020B0604020202020204" pitchFamily="34" charset="0"/>
                <a:cs typeface="Arial" panose="020B0604020202020204" pitchFamily="34" charset="0"/>
              </a:rPr>
              <a:t>Image: </a:t>
            </a:r>
            <a:r>
              <a:rPr lang="en-US" sz="800" i="1" dirty="0" smtClean="0">
                <a:solidFill>
                  <a:schemeClr val="bg1"/>
                </a:solidFill>
                <a:latin typeface="Arial" panose="020B0604020202020204" pitchFamily="34" charset="0"/>
                <a:cs typeface="Arial" panose="020B0604020202020204" pitchFamily="34" charset="0"/>
              </a:rPr>
              <a:t>Mariko Reed</a:t>
            </a:r>
            <a:endParaRPr lang="en-US" sz="800" i="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7315200" y="-7856"/>
            <a:ext cx="4894697" cy="6865856"/>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7620000" y="228600"/>
            <a:ext cx="4321632" cy="4832092"/>
          </a:xfrm>
          <a:prstGeom prst="rect">
            <a:avLst/>
          </a:prstGeom>
          <a:noFill/>
          <a:ln w="9525">
            <a:noFill/>
            <a:miter lim="800000"/>
            <a:headEnd/>
            <a:tailEnd/>
          </a:ln>
        </p:spPr>
        <p:txBody>
          <a:bodyPr wrap="square">
            <a:spAutoFit/>
          </a:bodyPr>
          <a:lstStyle/>
          <a:p>
            <a:pPr lvl="0" algn="r"/>
            <a:r>
              <a:rPr lang="en-US" sz="4400" b="1" dirty="0" smtClean="0">
                <a:solidFill>
                  <a:schemeClr val="bg1"/>
                </a:solidFill>
                <a:latin typeface="Arial" panose="020B0604020202020204" pitchFamily="34" charset="0"/>
                <a:cs typeface="Arial" panose="020B0604020202020204" pitchFamily="34" charset="0"/>
              </a:rPr>
              <a:t>Landscape architects enhance the quality of our lives by adding beauty to the environment</a:t>
            </a:r>
            <a:endParaRPr lang="en-US" sz="4400" b="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35992821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23900" cy="6858000"/>
          </a:xfrm>
          <a:prstGeom prst="rect">
            <a:avLst/>
          </a:prstGeom>
        </p:spPr>
      </p:pic>
      <p:sp>
        <p:nvSpPr>
          <p:cNvPr id="17" name="Rectangle 16"/>
          <p:cNvSpPr/>
          <p:nvPr/>
        </p:nvSpPr>
        <p:spPr>
          <a:xfrm>
            <a:off x="-17897" y="-7856"/>
            <a:ext cx="4970897" cy="6865856"/>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304800" y="228600"/>
            <a:ext cx="4495800" cy="4832092"/>
          </a:xfrm>
          <a:prstGeom prst="rect">
            <a:avLst/>
          </a:prstGeom>
          <a:noFill/>
          <a:ln w="9525">
            <a:noFill/>
            <a:miter lim="800000"/>
            <a:headEnd/>
            <a:tailEnd/>
          </a:ln>
        </p:spPr>
        <p:txBody>
          <a:bodyPr wrap="square">
            <a:spAutoFit/>
          </a:bodyPr>
          <a:lstStyle/>
          <a:p>
            <a:pPr lvl="0"/>
            <a:r>
              <a:rPr lang="en-US" sz="4400" b="1" dirty="0" smtClean="0">
                <a:solidFill>
                  <a:schemeClr val="bg1"/>
                </a:solidFill>
                <a:latin typeface="Arial" panose="020B0604020202020204" pitchFamily="34" charset="0"/>
                <a:cs typeface="Arial" panose="020B0604020202020204" pitchFamily="34" charset="0"/>
              </a:rPr>
              <a:t>Landscape architects also solve problems, studying the environmental impact of development</a:t>
            </a:r>
            <a:endParaRPr lang="en-US" sz="44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5181600" y="59436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ASLA </a:t>
            </a:r>
            <a:r>
              <a:rPr lang="en-US" sz="800" i="1" dirty="0">
                <a:solidFill>
                  <a:schemeClr val="bg1"/>
                </a:solidFill>
                <a:latin typeface="Arial" panose="020B0604020202020204" pitchFamily="34" charset="0"/>
                <a:cs typeface="Arial" panose="020B0604020202020204" pitchFamily="34" charset="0"/>
              </a:rPr>
              <a:t>Professional Honor Award,  General Design</a:t>
            </a:r>
          </a:p>
          <a:p>
            <a:r>
              <a:rPr lang="en-US" sz="800" i="1" dirty="0" err="1">
                <a:solidFill>
                  <a:schemeClr val="bg1"/>
                </a:solidFill>
                <a:latin typeface="Arial" panose="020B0604020202020204" pitchFamily="34" charset="0"/>
                <a:cs typeface="Arial" panose="020B0604020202020204" pitchFamily="34" charset="0"/>
              </a:rPr>
              <a:t>Bishan-Ang</a:t>
            </a:r>
            <a:r>
              <a:rPr lang="en-US" sz="800" i="1" dirty="0">
                <a:solidFill>
                  <a:schemeClr val="bg1"/>
                </a:solidFill>
                <a:latin typeface="Arial" panose="020B0604020202020204" pitchFamily="34" charset="0"/>
                <a:cs typeface="Arial" panose="020B0604020202020204" pitchFamily="34" charset="0"/>
              </a:rPr>
              <a:t> Mo Kio Park</a:t>
            </a:r>
          </a:p>
          <a:p>
            <a:r>
              <a:rPr lang="en-US" sz="800" i="1" dirty="0" err="1">
                <a:solidFill>
                  <a:schemeClr val="bg1"/>
                </a:solidFill>
                <a:latin typeface="Arial" panose="020B0604020202020204" pitchFamily="34" charset="0"/>
                <a:cs typeface="Arial" panose="020B0604020202020204" pitchFamily="34" charset="0"/>
              </a:rPr>
              <a:t>Bishan</a:t>
            </a:r>
            <a:r>
              <a:rPr lang="en-US" sz="800" i="1" dirty="0">
                <a:solidFill>
                  <a:schemeClr val="bg1"/>
                </a:solidFill>
                <a:latin typeface="Arial" panose="020B0604020202020204" pitchFamily="34" charset="0"/>
                <a:cs typeface="Arial" panose="020B0604020202020204" pitchFamily="34" charset="0"/>
              </a:rPr>
              <a:t>, Singapore</a:t>
            </a:r>
          </a:p>
          <a:p>
            <a:r>
              <a:rPr lang="en-US" sz="800" i="1" dirty="0" err="1">
                <a:solidFill>
                  <a:schemeClr val="bg1"/>
                </a:solidFill>
                <a:latin typeface="Arial" panose="020B0604020202020204" pitchFamily="34" charset="0"/>
                <a:cs typeface="Arial" panose="020B0604020202020204" pitchFamily="34" charset="0"/>
              </a:rPr>
              <a:t>Ramboll</a:t>
            </a:r>
            <a:r>
              <a:rPr lang="en-US" sz="800" i="1" dirty="0">
                <a:solidFill>
                  <a:schemeClr val="bg1"/>
                </a:solidFill>
                <a:latin typeface="Arial" panose="020B0604020202020204" pitchFamily="34" charset="0"/>
                <a:cs typeface="Arial" panose="020B0604020202020204" pitchFamily="34" charset="0"/>
              </a:rPr>
              <a:t> Studio </a:t>
            </a:r>
            <a:r>
              <a:rPr lang="en-US" sz="800" i="1" dirty="0" err="1">
                <a:solidFill>
                  <a:schemeClr val="bg1"/>
                </a:solidFill>
                <a:latin typeface="Arial" panose="020B0604020202020204" pitchFamily="34" charset="0"/>
                <a:cs typeface="Arial" panose="020B0604020202020204" pitchFamily="34" charset="0"/>
              </a:rPr>
              <a:t>Dreiseitl</a:t>
            </a:r>
            <a:endParaRPr lang="en-US" sz="800" i="1" dirty="0">
              <a:solidFill>
                <a:schemeClr val="bg1"/>
              </a:solidFill>
              <a:latin typeface="Arial" panose="020B0604020202020204" pitchFamily="34" charset="0"/>
              <a:cs typeface="Arial" panose="020B0604020202020204" pitchFamily="34" charset="0"/>
            </a:endParaRPr>
          </a:p>
          <a:p>
            <a:r>
              <a:rPr lang="en-US" sz="800" i="1" dirty="0">
                <a:solidFill>
                  <a:schemeClr val="bg1"/>
                </a:solidFill>
                <a:latin typeface="Arial" panose="020B0604020202020204" pitchFamily="34" charset="0"/>
                <a:cs typeface="Arial" panose="020B0604020202020204" pitchFamily="34" charset="0"/>
              </a:rPr>
              <a:t>Image: </a:t>
            </a:r>
            <a:r>
              <a:rPr lang="en-US" sz="800" i="1" dirty="0" smtClean="0">
                <a:solidFill>
                  <a:schemeClr val="bg1"/>
                </a:solidFill>
                <a:latin typeface="Arial" panose="020B0604020202020204" pitchFamily="34" charset="0"/>
                <a:cs typeface="Arial" panose="020B0604020202020204" pitchFamily="34" charset="0"/>
              </a:rPr>
              <a:t>Lim </a:t>
            </a:r>
            <a:r>
              <a:rPr lang="en-US" sz="800" i="1" dirty="0" err="1" smtClean="0">
                <a:solidFill>
                  <a:schemeClr val="bg1"/>
                </a:solidFill>
                <a:latin typeface="Arial" panose="020B0604020202020204" pitchFamily="34" charset="0"/>
                <a:cs typeface="Arial" panose="020B0604020202020204" pitchFamily="34" charset="0"/>
              </a:rPr>
              <a:t>Shiang</a:t>
            </a:r>
            <a:r>
              <a:rPr lang="en-US" sz="800" i="1" dirty="0" smtClean="0">
                <a:solidFill>
                  <a:schemeClr val="bg1"/>
                </a:solidFill>
                <a:latin typeface="Arial" panose="020B0604020202020204" pitchFamily="34" charset="0"/>
                <a:cs typeface="Arial" panose="020B0604020202020204" pitchFamily="34" charset="0"/>
              </a:rPr>
              <a:t> Han</a:t>
            </a:r>
            <a:endParaRPr lang="en-US" sz="800" i="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6070634"/>
            <a:ext cx="1961741" cy="504652"/>
          </a:xfrm>
          <a:prstGeom prst="rect">
            <a:avLst/>
          </a:prstGeom>
        </p:spPr>
      </p:pic>
    </p:spTree>
    <p:extLst>
      <p:ext uri="{BB962C8B-B14F-4D97-AF65-F5344CB8AC3E}">
        <p14:creationId xmlns:p14="http://schemas.microsoft.com/office/powerpoint/2010/main" val="1859299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701" y="-2"/>
            <a:ext cx="12204701" cy="6858002"/>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1441448" y="381000"/>
            <a:ext cx="9296400" cy="1631216"/>
          </a:xfrm>
          <a:prstGeom prst="rect">
            <a:avLst/>
          </a:prstGeom>
          <a:noFill/>
          <a:ln w="9525">
            <a:noFill/>
            <a:miter lim="800000"/>
            <a:headEnd/>
            <a:tailEnd/>
          </a:ln>
        </p:spPr>
        <p:txBody>
          <a:bodyPr wrap="square">
            <a:spAutoFit/>
          </a:bodyPr>
          <a:lstStyle/>
          <a:p>
            <a:pPr lvl="0" algn="ctr"/>
            <a:r>
              <a:rPr lang="en-US" sz="10000" b="1" dirty="0" smtClean="0">
                <a:solidFill>
                  <a:schemeClr val="bg1"/>
                </a:solidFill>
                <a:latin typeface="Arial Black" panose="020B0A04020102020204" pitchFamily="34" charset="0"/>
                <a:cs typeface="Arial" panose="020B0604020202020204" pitchFamily="34" charset="0"/>
              </a:rPr>
              <a:t>LANDSCAPE</a:t>
            </a:r>
            <a:endParaRPr lang="en-US" sz="10000" b="1" dirty="0">
              <a:solidFill>
                <a:schemeClr val="bg1"/>
              </a:solidFill>
              <a:latin typeface="Arial Black" panose="020B0A04020102020204" pitchFamily="34" charset="0"/>
            </a:endParaRPr>
          </a:p>
        </p:txBody>
      </p:sp>
      <p:sp>
        <p:nvSpPr>
          <p:cNvPr id="17" name="Rectangle 16"/>
          <p:cNvSpPr>
            <a:spLocks noChangeArrowheads="1"/>
          </p:cNvSpPr>
          <p:nvPr/>
        </p:nvSpPr>
        <p:spPr bwMode="auto">
          <a:xfrm>
            <a:off x="-273052" y="1720096"/>
            <a:ext cx="12725400" cy="1631216"/>
          </a:xfrm>
          <a:prstGeom prst="rect">
            <a:avLst/>
          </a:prstGeom>
          <a:noFill/>
          <a:ln w="9525">
            <a:noFill/>
            <a:miter lim="800000"/>
            <a:headEnd/>
            <a:tailEnd/>
          </a:ln>
        </p:spPr>
        <p:txBody>
          <a:bodyPr wrap="square">
            <a:spAutoFit/>
          </a:bodyPr>
          <a:lstStyle/>
          <a:p>
            <a:pPr lvl="0" algn="ctr"/>
            <a:r>
              <a:rPr lang="en-US" sz="10000" b="1" dirty="0" smtClean="0">
                <a:solidFill>
                  <a:schemeClr val="bg1"/>
                </a:solidFill>
                <a:latin typeface="Arial Black" panose="020B0A04020102020204" pitchFamily="34" charset="0"/>
                <a:cs typeface="Arial" panose="020B0604020202020204" pitchFamily="34" charset="0"/>
              </a:rPr>
              <a:t>ARCHITECTS</a:t>
            </a:r>
            <a:endParaRPr lang="en-US" sz="10000" b="1" dirty="0">
              <a:solidFill>
                <a:schemeClr val="bg1"/>
              </a:solidFill>
              <a:latin typeface="Arial Black" panose="020B0A04020102020204" pitchFamily="34" charset="0"/>
            </a:endParaRPr>
          </a:p>
        </p:txBody>
      </p:sp>
      <p:sp>
        <p:nvSpPr>
          <p:cNvPr id="8" name="Rectangle 7"/>
          <p:cNvSpPr>
            <a:spLocks noChangeArrowheads="1"/>
          </p:cNvSpPr>
          <p:nvPr/>
        </p:nvSpPr>
        <p:spPr bwMode="auto">
          <a:xfrm>
            <a:off x="321196" y="3469719"/>
            <a:ext cx="11536904" cy="2092881"/>
          </a:xfrm>
          <a:prstGeom prst="rect">
            <a:avLst/>
          </a:prstGeom>
          <a:noFill/>
          <a:ln w="9525">
            <a:noFill/>
            <a:miter lim="800000"/>
            <a:headEnd/>
            <a:tailEnd/>
          </a:ln>
        </p:spPr>
        <p:txBody>
          <a:bodyPr wrap="square">
            <a:spAutoFit/>
          </a:bodyPr>
          <a:lstStyle/>
          <a:p>
            <a:pPr lvl="0" algn="ctr"/>
            <a:r>
              <a:rPr lang="en-US" sz="6500" b="1" dirty="0">
                <a:solidFill>
                  <a:schemeClr val="bg1"/>
                </a:solidFill>
                <a:latin typeface="Arial Bold" panose="020B0704020202020204" pitchFamily="34" charset="0"/>
                <a:cs typeface="Arial Bold" panose="020B0704020202020204" pitchFamily="34" charset="0"/>
              </a:rPr>
              <a:t>a</a:t>
            </a:r>
            <a:r>
              <a:rPr lang="en-US" sz="6500" b="1" dirty="0" smtClean="0">
                <a:solidFill>
                  <a:schemeClr val="bg1"/>
                </a:solidFill>
                <a:latin typeface="Arial Bold" panose="020B0704020202020204" pitchFamily="34" charset="0"/>
                <a:cs typeface="Arial Bold" panose="020B0704020202020204" pitchFamily="34" charset="0"/>
              </a:rPr>
              <a:t>re involved in the </a:t>
            </a:r>
          </a:p>
          <a:p>
            <a:pPr lvl="0" algn="ctr"/>
            <a:r>
              <a:rPr lang="en-US" sz="6500" b="1" dirty="0" smtClean="0">
                <a:solidFill>
                  <a:schemeClr val="bg1"/>
                </a:solidFill>
                <a:latin typeface="Arial Bold" panose="020B0704020202020204" pitchFamily="34" charset="0"/>
                <a:cs typeface="Arial Bold" panose="020B0704020202020204" pitchFamily="34" charset="0"/>
              </a:rPr>
              <a:t>planning and design of…</a:t>
            </a:r>
            <a:endParaRPr lang="en-US" sz="6500" b="1" dirty="0">
              <a:solidFill>
                <a:schemeClr val="bg1"/>
              </a:solidFill>
              <a:latin typeface="Arial Bold" panose="020B0704020202020204" pitchFamily="34" charset="0"/>
              <a:cs typeface="Arial Bold" panose="020B07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40228209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7400" y="0"/>
            <a:ext cx="632460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63" y="0"/>
            <a:ext cx="5791201" cy="6858000"/>
          </a:xfrm>
          <a:prstGeom prst="rect">
            <a:avLst/>
          </a:prstGeom>
        </p:spPr>
      </p:pic>
      <p:sp>
        <p:nvSpPr>
          <p:cNvPr id="22" name="Rectangle 21"/>
          <p:cNvSpPr/>
          <p:nvPr/>
        </p:nvSpPr>
        <p:spPr>
          <a:xfrm>
            <a:off x="283578" y="586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2015 </a:t>
            </a:r>
            <a:r>
              <a:rPr lang="en-US" sz="800" i="1" dirty="0">
                <a:solidFill>
                  <a:schemeClr val="bg1"/>
                </a:solidFill>
                <a:latin typeface="Arial" panose="020B0604020202020204" pitchFamily="34" charset="0"/>
                <a:cs typeface="Arial" panose="020B0604020202020204" pitchFamily="34" charset="0"/>
              </a:rPr>
              <a:t>ASLA Professional  </a:t>
            </a:r>
            <a:r>
              <a:rPr lang="en-US" sz="800" i="1" dirty="0" smtClean="0">
                <a:solidFill>
                  <a:schemeClr val="bg1"/>
                </a:solidFill>
                <a:latin typeface="Arial" panose="020B0604020202020204" pitchFamily="34" charset="0"/>
                <a:cs typeface="Arial" panose="020B0604020202020204" pitchFamily="34" charset="0"/>
              </a:rPr>
              <a:t>Honor Award, General Design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The Lawn on D</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Boston, MA</a:t>
            </a:r>
          </a:p>
          <a:p>
            <a:r>
              <a:rPr lang="en-US" sz="800" i="1" dirty="0" smtClean="0">
                <a:solidFill>
                  <a:schemeClr val="bg1"/>
                </a:solidFill>
                <a:latin typeface="Arial" panose="020B0604020202020204" pitchFamily="34" charset="0"/>
                <a:cs typeface="Arial" panose="020B0604020202020204" pitchFamily="34" charset="0"/>
              </a:rPr>
              <a:t>Sasaki Associates, Inc.</a:t>
            </a:r>
          </a:p>
          <a:p>
            <a:r>
              <a:rPr lang="en-US" sz="800" i="1" dirty="0" smtClean="0">
                <a:solidFill>
                  <a:schemeClr val="bg1"/>
                </a:solidFill>
                <a:latin typeface="Arial" panose="020B0604020202020204" pitchFamily="34" charset="0"/>
                <a:cs typeface="Arial" panose="020B0604020202020204" pitchFamily="34" charset="0"/>
              </a:rPr>
              <a:t>Image: Christian Philips Photography</a:t>
            </a:r>
            <a:endParaRPr lang="en-US" sz="800" i="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6200" y="685800"/>
            <a:ext cx="9525000" cy="1443321"/>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533400" y="735376"/>
            <a:ext cx="9829800" cy="1323439"/>
          </a:xfrm>
          <a:prstGeom prst="rect">
            <a:avLst/>
          </a:prstGeom>
          <a:noFill/>
          <a:ln w="9525">
            <a:noFill/>
            <a:miter lim="800000"/>
            <a:headEnd/>
            <a:tailEnd/>
          </a:ln>
        </p:spPr>
        <p:txBody>
          <a:bodyPr wrap="square">
            <a:spAutoFit/>
          </a:bodyPr>
          <a:lstStyle/>
          <a:p>
            <a:pPr lvl="0"/>
            <a:r>
              <a:rPr lang="en-US" sz="4000" b="1" dirty="0" smtClean="0">
                <a:solidFill>
                  <a:schemeClr val="bg1"/>
                </a:solidFill>
                <a:latin typeface="Arial Bold" panose="020B0704020202020204" pitchFamily="34" charset="0"/>
                <a:cs typeface="Arial Bold" panose="020B0704020202020204" pitchFamily="34" charset="0"/>
              </a:rPr>
              <a:t>Places for people to live like communities and neighborhoods</a:t>
            </a:r>
            <a:endParaRPr lang="en-US" sz="4000" b="1" dirty="0">
              <a:solidFill>
                <a:schemeClr val="bg1"/>
              </a:solidFill>
              <a:latin typeface="Arial Bold" panose="020B0704020202020204" pitchFamily="34" charset="0"/>
              <a:cs typeface="Arial Bold" panose="020B0704020202020204" pitchFamily="34" charset="0"/>
            </a:endParaRPr>
          </a:p>
        </p:txBody>
      </p:sp>
      <p:sp>
        <p:nvSpPr>
          <p:cNvPr id="17" name="Rectangle 16"/>
          <p:cNvSpPr/>
          <p:nvPr/>
        </p:nvSpPr>
        <p:spPr>
          <a:xfrm>
            <a:off x="6088090" y="586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2013 </a:t>
            </a:r>
            <a:r>
              <a:rPr lang="en-US" sz="800" i="1" dirty="0">
                <a:solidFill>
                  <a:schemeClr val="bg1"/>
                </a:solidFill>
                <a:latin typeface="Arial" panose="020B0604020202020204" pitchFamily="34" charset="0"/>
                <a:cs typeface="Arial" panose="020B0604020202020204" pitchFamily="34" charset="0"/>
              </a:rPr>
              <a:t>ASLA Professional  </a:t>
            </a:r>
            <a:r>
              <a:rPr lang="en-US" sz="800" i="1" dirty="0" smtClean="0">
                <a:solidFill>
                  <a:schemeClr val="bg1"/>
                </a:solidFill>
                <a:latin typeface="Arial" panose="020B0604020202020204" pitchFamily="34" charset="0"/>
                <a:cs typeface="Arial" panose="020B0604020202020204" pitchFamily="34" charset="0"/>
              </a:rPr>
              <a:t>Honor Award, Residential Design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Bud Clark Commons</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Portland, OR</a:t>
            </a:r>
          </a:p>
          <a:p>
            <a:r>
              <a:rPr lang="en-US" sz="800" i="1" dirty="0" smtClean="0">
                <a:solidFill>
                  <a:schemeClr val="bg1"/>
                </a:solidFill>
                <a:latin typeface="Arial" panose="020B0604020202020204" pitchFamily="34" charset="0"/>
                <a:cs typeface="Arial" panose="020B0604020202020204" pitchFamily="34" charset="0"/>
              </a:rPr>
              <a:t>Mayer/Reed</a:t>
            </a:r>
          </a:p>
          <a:p>
            <a:r>
              <a:rPr lang="en-US" sz="800" i="1" dirty="0" smtClean="0">
                <a:solidFill>
                  <a:schemeClr val="bg1"/>
                </a:solidFill>
                <a:latin typeface="Arial" panose="020B0604020202020204" pitchFamily="34" charset="0"/>
                <a:cs typeface="Arial" panose="020B0604020202020204" pitchFamily="34" charset="0"/>
              </a:rPr>
              <a:t>Image:  Bruce Forster</a:t>
            </a:r>
            <a:endParaRPr lang="en-US" sz="800" i="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684712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05601" y="0"/>
            <a:ext cx="5486400" cy="6858000"/>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629400" cy="6858000"/>
          </a:xfrm>
          <a:prstGeom prst="rect">
            <a:avLst/>
          </a:prstGeom>
        </p:spPr>
      </p:pic>
      <p:sp>
        <p:nvSpPr>
          <p:cNvPr id="22" name="Rectangle 21"/>
          <p:cNvSpPr/>
          <p:nvPr/>
        </p:nvSpPr>
        <p:spPr>
          <a:xfrm>
            <a:off x="283578" y="586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2017 </a:t>
            </a:r>
            <a:r>
              <a:rPr lang="en-US" sz="800" i="1" dirty="0">
                <a:solidFill>
                  <a:schemeClr val="bg1"/>
                </a:solidFill>
                <a:latin typeface="Arial" panose="020B0604020202020204" pitchFamily="34" charset="0"/>
                <a:cs typeface="Arial" panose="020B0604020202020204" pitchFamily="34" charset="0"/>
              </a:rPr>
              <a:t>ASLA Professional  </a:t>
            </a:r>
            <a:r>
              <a:rPr lang="en-US" sz="800" i="1" dirty="0" smtClean="0">
                <a:solidFill>
                  <a:schemeClr val="bg1"/>
                </a:solidFill>
                <a:latin typeface="Arial" panose="020B0604020202020204" pitchFamily="34" charset="0"/>
                <a:cs typeface="Arial" panose="020B0604020202020204" pitchFamily="34" charset="0"/>
              </a:rPr>
              <a:t>Honor Award, General Design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Facebook MBK20</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San Francisco, CA</a:t>
            </a:r>
          </a:p>
          <a:p>
            <a:r>
              <a:rPr lang="en-US" sz="800" i="1" dirty="0" smtClean="0">
                <a:solidFill>
                  <a:schemeClr val="bg1"/>
                </a:solidFill>
                <a:latin typeface="Arial" panose="020B0604020202020204" pitchFamily="34" charset="0"/>
                <a:cs typeface="Arial" panose="020B0604020202020204" pitchFamily="34" charset="0"/>
              </a:rPr>
              <a:t>CMG Landscape Architecture</a:t>
            </a:r>
          </a:p>
          <a:p>
            <a:r>
              <a:rPr lang="en-US" sz="800" i="1" dirty="0" smtClean="0">
                <a:solidFill>
                  <a:schemeClr val="bg1"/>
                </a:solidFill>
                <a:latin typeface="Arial" panose="020B0604020202020204" pitchFamily="34" charset="0"/>
                <a:cs typeface="Arial" panose="020B0604020202020204" pitchFamily="34" charset="0"/>
              </a:rPr>
              <a:t>Image: </a:t>
            </a:r>
            <a:r>
              <a:rPr lang="en-US" sz="800" i="1" dirty="0" err="1" smtClean="0">
                <a:solidFill>
                  <a:schemeClr val="bg1"/>
                </a:solidFill>
                <a:latin typeface="Arial" panose="020B0604020202020204" pitchFamily="34" charset="0"/>
                <a:cs typeface="Arial" panose="020B0604020202020204" pitchFamily="34" charset="0"/>
              </a:rPr>
              <a:t>Iwan</a:t>
            </a:r>
            <a:r>
              <a:rPr lang="en-US" sz="800" i="1" dirty="0" smtClean="0">
                <a:solidFill>
                  <a:schemeClr val="bg1"/>
                </a:solidFill>
                <a:latin typeface="Arial" panose="020B0604020202020204" pitchFamily="34" charset="0"/>
                <a:cs typeface="Arial" panose="020B0604020202020204" pitchFamily="34" charset="0"/>
              </a:rPr>
              <a:t> Baan</a:t>
            </a:r>
            <a:endParaRPr lang="en-US" sz="800" i="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6201" y="685800"/>
            <a:ext cx="10670859" cy="1443321"/>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533400" y="685800"/>
            <a:ext cx="10439400" cy="1446550"/>
          </a:xfrm>
          <a:prstGeom prst="rect">
            <a:avLst/>
          </a:prstGeom>
          <a:noFill/>
          <a:ln w="9525">
            <a:noFill/>
            <a:miter lim="800000"/>
            <a:headEnd/>
            <a:tailEnd/>
          </a:ln>
        </p:spPr>
        <p:txBody>
          <a:bodyPr wrap="square">
            <a:spAutoFit/>
          </a:bodyPr>
          <a:lstStyle/>
          <a:p>
            <a:pPr lvl="0"/>
            <a:r>
              <a:rPr lang="en-US" sz="4400" b="1" dirty="0" smtClean="0">
                <a:solidFill>
                  <a:schemeClr val="bg1"/>
                </a:solidFill>
                <a:latin typeface="Arial Bold" panose="020B0704020202020204" pitchFamily="34" charset="0"/>
                <a:cs typeface="Arial Bold" panose="020B0704020202020204" pitchFamily="34" charset="0"/>
              </a:rPr>
              <a:t>Places for people to work and study</a:t>
            </a:r>
          </a:p>
          <a:p>
            <a:pPr lvl="0"/>
            <a:r>
              <a:rPr lang="en-US" sz="4400" b="1" dirty="0" smtClean="0">
                <a:solidFill>
                  <a:schemeClr val="bg1"/>
                </a:solidFill>
                <a:latin typeface="Arial Bold" panose="020B0704020202020204" pitchFamily="34" charset="0"/>
                <a:cs typeface="Arial Bold" panose="020B0704020202020204" pitchFamily="34" charset="0"/>
              </a:rPr>
              <a:t>like offices and schools</a:t>
            </a:r>
            <a:endParaRPr lang="en-US" sz="4400" b="1" dirty="0">
              <a:solidFill>
                <a:schemeClr val="bg1"/>
              </a:solidFill>
              <a:latin typeface="Arial Bold" panose="020B0704020202020204" pitchFamily="34" charset="0"/>
              <a:cs typeface="Arial Bold" panose="020B0704020202020204" pitchFamily="34" charset="0"/>
            </a:endParaRPr>
          </a:p>
        </p:txBody>
      </p:sp>
      <p:sp>
        <p:nvSpPr>
          <p:cNvPr id="17" name="Rectangle 16"/>
          <p:cNvSpPr/>
          <p:nvPr/>
        </p:nvSpPr>
        <p:spPr>
          <a:xfrm>
            <a:off x="6739003" y="586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2011 ASLA Professional  Honor Award, General Design</a:t>
            </a:r>
          </a:p>
          <a:p>
            <a:r>
              <a:rPr lang="en-US" sz="800" i="1" dirty="0" smtClean="0">
                <a:solidFill>
                  <a:schemeClr val="bg1"/>
                </a:solidFill>
                <a:latin typeface="Arial" panose="020B0604020202020204" pitchFamily="34" charset="0"/>
                <a:cs typeface="Arial" panose="020B0604020202020204" pitchFamily="34" charset="0"/>
              </a:rPr>
              <a:t>Manassas Park Elementary School</a:t>
            </a:r>
          </a:p>
          <a:p>
            <a:r>
              <a:rPr lang="en-US" sz="800" i="1" dirty="0" smtClean="0">
                <a:solidFill>
                  <a:schemeClr val="bg1"/>
                </a:solidFill>
                <a:latin typeface="Arial" panose="020B0604020202020204" pitchFamily="34" charset="0"/>
                <a:cs typeface="Arial" panose="020B0604020202020204" pitchFamily="34" charset="0"/>
              </a:rPr>
              <a:t>Charlottesville, VA</a:t>
            </a:r>
          </a:p>
          <a:p>
            <a:r>
              <a:rPr lang="en-US" sz="800" i="1" dirty="0" err="1" smtClean="0">
                <a:solidFill>
                  <a:schemeClr val="bg1"/>
                </a:solidFill>
                <a:latin typeface="Arial" panose="020B0604020202020204" pitchFamily="34" charset="0"/>
                <a:cs typeface="Arial" panose="020B0604020202020204" pitchFamily="34" charset="0"/>
              </a:rPr>
              <a:t>Siteworks</a:t>
            </a:r>
            <a:endParaRPr lang="en-US" sz="800" i="1" dirty="0" smtClean="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Image: </a:t>
            </a:r>
            <a:r>
              <a:rPr lang="en-US" sz="800" i="1" dirty="0" err="1" smtClean="0">
                <a:solidFill>
                  <a:schemeClr val="bg1"/>
                </a:solidFill>
                <a:latin typeface="Arial" panose="020B0604020202020204" pitchFamily="34" charset="0"/>
                <a:cs typeface="Arial" panose="020B0604020202020204" pitchFamily="34" charset="0"/>
              </a:rPr>
              <a:t>Siteworks</a:t>
            </a:r>
            <a:endParaRPr lang="en-US" sz="800" i="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2851059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05600" y="0"/>
            <a:ext cx="5496838" cy="685800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629400" cy="6858000"/>
          </a:xfrm>
          <a:prstGeom prst="rect">
            <a:avLst/>
          </a:prstGeom>
        </p:spPr>
      </p:pic>
      <p:sp>
        <p:nvSpPr>
          <p:cNvPr id="22" name="Rectangle 21"/>
          <p:cNvSpPr/>
          <p:nvPr/>
        </p:nvSpPr>
        <p:spPr>
          <a:xfrm>
            <a:off x="283578" y="586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2017 </a:t>
            </a:r>
            <a:r>
              <a:rPr lang="en-US" sz="800" i="1" dirty="0">
                <a:solidFill>
                  <a:schemeClr val="bg1"/>
                </a:solidFill>
                <a:latin typeface="Arial" panose="020B0604020202020204" pitchFamily="34" charset="0"/>
                <a:cs typeface="Arial" panose="020B0604020202020204" pitchFamily="34" charset="0"/>
              </a:rPr>
              <a:t>ASLA Professional  </a:t>
            </a:r>
            <a:r>
              <a:rPr lang="en-US" sz="800" i="1" dirty="0" smtClean="0">
                <a:solidFill>
                  <a:schemeClr val="bg1"/>
                </a:solidFill>
                <a:latin typeface="Arial" panose="020B0604020202020204" pitchFamily="34" charset="0"/>
                <a:cs typeface="Arial" panose="020B0604020202020204" pitchFamily="34" charset="0"/>
              </a:rPr>
              <a:t>Honor Award, General Design</a:t>
            </a:r>
            <a:endParaRPr lang="en-US" sz="800" i="1" dirty="0">
              <a:solidFill>
                <a:schemeClr val="bg1"/>
              </a:solidFill>
              <a:latin typeface="Arial" panose="020B0604020202020204" pitchFamily="34" charset="0"/>
              <a:cs typeface="Arial" panose="020B0604020202020204" pitchFamily="34" charset="0"/>
            </a:endParaRPr>
          </a:p>
          <a:p>
            <a:r>
              <a:rPr lang="en-US" sz="800" i="1" dirty="0" err="1" smtClean="0">
                <a:solidFill>
                  <a:schemeClr val="bg1"/>
                </a:solidFill>
                <a:latin typeface="Arial" panose="020B0604020202020204" pitchFamily="34" charset="0"/>
                <a:cs typeface="Arial" panose="020B0604020202020204" pitchFamily="34" charset="0"/>
              </a:rPr>
              <a:t>SteelStacks</a:t>
            </a:r>
            <a:r>
              <a:rPr lang="en-US" sz="800" i="1" dirty="0" smtClean="0">
                <a:solidFill>
                  <a:schemeClr val="bg1"/>
                </a:solidFill>
                <a:latin typeface="Arial" panose="020B0604020202020204" pitchFamily="34" charset="0"/>
                <a:cs typeface="Arial" panose="020B0604020202020204" pitchFamily="34" charset="0"/>
              </a:rPr>
              <a:t> Art + Cultural Campus</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Bethlehem, PA</a:t>
            </a:r>
          </a:p>
          <a:p>
            <a:r>
              <a:rPr lang="en-US" sz="800" i="1" dirty="0" smtClean="0">
                <a:solidFill>
                  <a:schemeClr val="bg1"/>
                </a:solidFill>
                <a:latin typeface="Arial" panose="020B0604020202020204" pitchFamily="34" charset="0"/>
                <a:cs typeface="Arial" panose="020B0604020202020204" pitchFamily="34" charset="0"/>
              </a:rPr>
              <a:t>WRT</a:t>
            </a:r>
          </a:p>
          <a:p>
            <a:r>
              <a:rPr lang="en-US" sz="800" i="1" dirty="0" smtClean="0">
                <a:solidFill>
                  <a:schemeClr val="bg1"/>
                </a:solidFill>
                <a:latin typeface="Arial" panose="020B0604020202020204" pitchFamily="34" charset="0"/>
                <a:cs typeface="Arial" panose="020B0604020202020204" pitchFamily="34" charset="0"/>
              </a:rPr>
              <a:t>Image: Paul </a:t>
            </a:r>
            <a:r>
              <a:rPr lang="en-US" sz="800" i="1" dirty="0" err="1" smtClean="0">
                <a:solidFill>
                  <a:schemeClr val="bg1"/>
                </a:solidFill>
                <a:latin typeface="Arial" panose="020B0604020202020204" pitchFamily="34" charset="0"/>
                <a:cs typeface="Arial" panose="020B0604020202020204" pitchFamily="34" charset="0"/>
              </a:rPr>
              <a:t>Warchol</a:t>
            </a:r>
            <a:endParaRPr lang="en-US" sz="800" i="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6200" y="685800"/>
            <a:ext cx="11049000" cy="1443321"/>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533400" y="685800"/>
            <a:ext cx="10439400" cy="1446550"/>
          </a:xfrm>
          <a:prstGeom prst="rect">
            <a:avLst/>
          </a:prstGeom>
          <a:noFill/>
          <a:ln w="9525">
            <a:noFill/>
            <a:miter lim="800000"/>
            <a:headEnd/>
            <a:tailEnd/>
          </a:ln>
        </p:spPr>
        <p:txBody>
          <a:bodyPr wrap="square">
            <a:spAutoFit/>
          </a:bodyPr>
          <a:lstStyle/>
          <a:p>
            <a:pPr lvl="0"/>
            <a:r>
              <a:rPr lang="en-US" sz="4400" b="1" dirty="0" smtClean="0">
                <a:solidFill>
                  <a:schemeClr val="bg1"/>
                </a:solidFill>
                <a:latin typeface="Arial Bold" panose="020B0704020202020204" pitchFamily="34" charset="0"/>
                <a:cs typeface="Arial Bold" panose="020B0704020202020204" pitchFamily="34" charset="0"/>
              </a:rPr>
              <a:t>Places for people to gather and relax </a:t>
            </a:r>
          </a:p>
          <a:p>
            <a:pPr lvl="0"/>
            <a:r>
              <a:rPr lang="en-US" sz="4400" b="1" dirty="0" smtClean="0">
                <a:solidFill>
                  <a:schemeClr val="bg1"/>
                </a:solidFill>
                <a:latin typeface="Arial Bold" panose="020B0704020202020204" pitchFamily="34" charset="0"/>
                <a:cs typeface="Arial Bold" panose="020B0704020202020204" pitchFamily="34" charset="0"/>
              </a:rPr>
              <a:t>like town squares and campuses</a:t>
            </a:r>
            <a:endParaRPr lang="en-US" sz="4400" b="1" dirty="0">
              <a:solidFill>
                <a:schemeClr val="bg1"/>
              </a:solidFill>
              <a:latin typeface="Arial Bold" panose="020B0704020202020204" pitchFamily="34" charset="0"/>
              <a:cs typeface="Arial Bold" panose="020B0704020202020204" pitchFamily="34" charset="0"/>
            </a:endParaRPr>
          </a:p>
        </p:txBody>
      </p:sp>
      <p:sp>
        <p:nvSpPr>
          <p:cNvPr id="17" name="Rectangle 16"/>
          <p:cNvSpPr/>
          <p:nvPr/>
        </p:nvSpPr>
        <p:spPr>
          <a:xfrm>
            <a:off x="6739003" y="5791200"/>
            <a:ext cx="3090797" cy="954107"/>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2015 ASLA Professional  Honor Award, General Design</a:t>
            </a:r>
          </a:p>
          <a:p>
            <a:r>
              <a:rPr lang="en-US" sz="800" i="1" dirty="0" smtClean="0">
                <a:solidFill>
                  <a:schemeClr val="bg1"/>
                </a:solidFill>
                <a:latin typeface="Arial" panose="020B0604020202020204" pitchFamily="34" charset="0"/>
                <a:cs typeface="Arial" panose="020B0604020202020204" pitchFamily="34" charset="0"/>
              </a:rPr>
              <a:t>Public Media Commons</a:t>
            </a:r>
          </a:p>
          <a:p>
            <a:r>
              <a:rPr lang="en-US" sz="800" i="1" dirty="0" smtClean="0">
                <a:solidFill>
                  <a:schemeClr val="bg1"/>
                </a:solidFill>
                <a:latin typeface="Arial" panose="020B0604020202020204" pitchFamily="34" charset="0"/>
                <a:cs typeface="Arial" panose="020B0604020202020204" pitchFamily="34" charset="0"/>
              </a:rPr>
              <a:t>St. </a:t>
            </a:r>
            <a:r>
              <a:rPr lang="en-US" sz="800" i="1" dirty="0" err="1" smtClean="0">
                <a:solidFill>
                  <a:schemeClr val="bg1"/>
                </a:solidFill>
                <a:latin typeface="Arial" panose="020B0604020202020204" pitchFamily="34" charset="0"/>
                <a:cs typeface="Arial" panose="020B0604020202020204" pitchFamily="34" charset="0"/>
              </a:rPr>
              <a:t>Lous</a:t>
            </a:r>
            <a:r>
              <a:rPr lang="en-US" sz="800" i="1" dirty="0" smtClean="0">
                <a:solidFill>
                  <a:schemeClr val="bg1"/>
                </a:solidFill>
                <a:latin typeface="Arial" panose="020B0604020202020204" pitchFamily="34" charset="0"/>
                <a:cs typeface="Arial" panose="020B0604020202020204" pitchFamily="34" charset="0"/>
              </a:rPr>
              <a:t>, MO</a:t>
            </a:r>
          </a:p>
          <a:p>
            <a:r>
              <a:rPr lang="en-US" sz="800" i="1" dirty="0" smtClean="0">
                <a:solidFill>
                  <a:schemeClr val="bg1"/>
                </a:solidFill>
                <a:latin typeface="Arial" panose="020B0604020202020204" pitchFamily="34" charset="0"/>
                <a:cs typeface="Arial" panose="020B0604020202020204" pitchFamily="34" charset="0"/>
              </a:rPr>
              <a:t>DLAND Studio, Architecture + Landscape </a:t>
            </a:r>
            <a:r>
              <a:rPr lang="en-US" sz="800" i="1" dirty="0" smtClean="0">
                <a:solidFill>
                  <a:schemeClr val="bg1"/>
                </a:solidFill>
                <a:latin typeface="Arial" panose="020B0604020202020204" pitchFamily="34" charset="0"/>
                <a:cs typeface="Arial" panose="020B0604020202020204" pitchFamily="34" charset="0"/>
              </a:rPr>
              <a:t>Architecture, PLLC</a:t>
            </a:r>
            <a:endParaRPr lang="en-US" sz="800" i="1" dirty="0" smtClean="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Image:  </a:t>
            </a:r>
            <a:r>
              <a:rPr lang="en-US" sz="800" i="1" dirty="0">
                <a:solidFill>
                  <a:schemeClr val="bg1"/>
                </a:solidFill>
                <a:latin typeface="Arial" panose="020B0604020202020204" pitchFamily="34" charset="0"/>
                <a:cs typeface="Arial" panose="020B0604020202020204" pitchFamily="34" charset="0"/>
              </a:rPr>
              <a:t>Powers Bowersox Associates, </a:t>
            </a:r>
            <a:r>
              <a:rPr lang="en-US" sz="800" i="1" dirty="0" err="1">
                <a:solidFill>
                  <a:schemeClr val="bg1"/>
                </a:solidFill>
                <a:latin typeface="Arial" panose="020B0604020202020204" pitchFamily="34" charset="0"/>
                <a:cs typeface="Arial" panose="020B0604020202020204" pitchFamily="34" charset="0"/>
              </a:rPr>
              <a:t>DLANDstudio</a:t>
            </a:r>
            <a:r>
              <a:rPr lang="en-US" sz="800" i="1" dirty="0">
                <a:solidFill>
                  <a:schemeClr val="bg1"/>
                </a:solidFill>
                <a:latin typeface="Arial" panose="020B0604020202020204" pitchFamily="34" charset="0"/>
                <a:cs typeface="Arial" panose="020B0604020202020204" pitchFamily="34" charset="0"/>
              </a:rPr>
              <a:t>, Cobalt Office, and/or Nine Network / Jason </a:t>
            </a:r>
            <a:r>
              <a:rPr lang="en-US" sz="800" i="1" dirty="0" err="1">
                <a:solidFill>
                  <a:schemeClr val="bg1"/>
                </a:solidFill>
                <a:latin typeface="Arial" panose="020B0604020202020204" pitchFamily="34" charset="0"/>
                <a:cs typeface="Arial" panose="020B0604020202020204" pitchFamily="34" charset="0"/>
              </a:rPr>
              <a:t>Winkeler</a:t>
            </a:r>
            <a:r>
              <a:rPr lang="en-US" sz="800" i="1" dirty="0">
                <a:solidFill>
                  <a:schemeClr val="bg1"/>
                </a:solidFill>
                <a:latin typeface="Arial" panose="020B0604020202020204" pitchFamily="34" charset="0"/>
                <a:cs typeface="Arial" panose="020B0604020202020204" pitchFamily="34" charset="0"/>
              </a:rPr>
              <a:t> Photography</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1993403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52800"/>
            <a:ext cx="1219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8789" y="1"/>
            <a:ext cx="5962389"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040098" y="0"/>
            <a:ext cx="6151901"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257305" y="222365"/>
            <a:ext cx="5410200" cy="3870290"/>
          </a:xfrm>
          <a:prstGeom prst="rect">
            <a:avLst/>
          </a:prstGeom>
          <a:noFill/>
          <a:ln w="9525">
            <a:noFill/>
            <a:miter lim="800000"/>
            <a:headEnd/>
            <a:tailEnd/>
          </a:ln>
        </p:spPr>
        <p:txBody>
          <a:bodyPr wrap="square">
            <a:spAutoFit/>
          </a:bodyPr>
          <a:lstStyle/>
          <a:p>
            <a:pPr lvl="0"/>
            <a:r>
              <a:rPr lang="en-US" sz="2400" b="1" dirty="0" smtClean="0">
                <a:solidFill>
                  <a:schemeClr val="bg1"/>
                </a:solidFill>
                <a:latin typeface="Arial" panose="020B0604020202020204" pitchFamily="34" charset="0"/>
                <a:cs typeface="Arial" panose="020B0604020202020204" pitchFamily="34" charset="0"/>
              </a:rPr>
              <a:t>Note: Slide to include local projects near the school you are presenting. Projects that the students will be familiar with and connect with at the start of the presentation. This slide represents projects in the Washington, D.C. metro area</a:t>
            </a:r>
          </a:p>
          <a:p>
            <a:pPr lvl="0"/>
            <a:endParaRPr lang="en-US" sz="2000" i="1" dirty="0">
              <a:solidFill>
                <a:schemeClr val="bg1"/>
              </a:solidFill>
              <a:latin typeface="Arial" panose="020B0604020202020204" pitchFamily="34" charset="0"/>
              <a:cs typeface="Arial" panose="020B0604020202020204" pitchFamily="34" charset="0"/>
            </a:endParaRPr>
          </a:p>
          <a:p>
            <a:pPr lvl="0"/>
            <a:endParaRPr lang="en-US" sz="2150" dirty="0" smtClean="0">
              <a:solidFill>
                <a:schemeClr val="bg1"/>
              </a:solidFill>
              <a:latin typeface="Arial" panose="020B0604020202020204" pitchFamily="34" charset="0"/>
              <a:cs typeface="Arial" panose="020B0604020202020204" pitchFamily="34" charset="0"/>
            </a:endParaRPr>
          </a:p>
          <a:p>
            <a:pPr marL="285750" indent="-285750">
              <a:buClr>
                <a:schemeClr val="bg1"/>
              </a:buClr>
              <a:buFont typeface="Arial" pitchFamily="34" charset="0"/>
              <a:buChar char="•"/>
              <a:defRPr/>
            </a:pPr>
            <a:endParaRPr lang="en-US" b="1" dirty="0">
              <a:solidFill>
                <a:srgbClr val="FBD637"/>
              </a:solidFill>
              <a:latin typeface="Futura Std Book" pitchFamily="34" charset="0"/>
            </a:endParaRPr>
          </a:p>
          <a:p>
            <a:pPr marL="285750" indent="-285750" eaLnBrk="0" hangingPunct="0">
              <a:lnSpc>
                <a:spcPct val="150000"/>
              </a:lnSpc>
              <a:buClr>
                <a:schemeClr val="bg1"/>
              </a:buClr>
              <a:buFont typeface="Arial" pitchFamily="34" charset="0"/>
              <a:buChar char="•"/>
              <a:defRPr/>
            </a:pPr>
            <a:endParaRPr lang="en-US" sz="1200" b="1" dirty="0">
              <a:solidFill>
                <a:srgbClr val="FBD637"/>
              </a:solidFill>
              <a:latin typeface="+mj-lt"/>
            </a:endParaRPr>
          </a:p>
        </p:txBody>
      </p:sp>
      <p:sp>
        <p:nvSpPr>
          <p:cNvPr id="11" name="Rectangle 10"/>
          <p:cNvSpPr/>
          <p:nvPr/>
        </p:nvSpPr>
        <p:spPr>
          <a:xfrm>
            <a:off x="6241615" y="252636"/>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Example Image Credit:</a:t>
            </a:r>
          </a:p>
          <a:p>
            <a:r>
              <a:rPr lang="en-US" sz="800" i="1" dirty="0" smtClean="0">
                <a:solidFill>
                  <a:schemeClr val="bg1"/>
                </a:solidFill>
                <a:latin typeface="Arial" panose="020B0604020202020204" pitchFamily="34" charset="0"/>
                <a:cs typeface="Arial" panose="020B0604020202020204" pitchFamily="34" charset="0"/>
              </a:rPr>
              <a:t>Name of Project</a:t>
            </a:r>
          </a:p>
          <a:p>
            <a:r>
              <a:rPr lang="en-US" sz="800" i="1" dirty="0" smtClean="0">
                <a:solidFill>
                  <a:schemeClr val="bg1"/>
                </a:solidFill>
                <a:latin typeface="Arial" panose="020B0604020202020204" pitchFamily="34" charset="0"/>
                <a:cs typeface="Arial" panose="020B0604020202020204" pitchFamily="34" charset="0"/>
              </a:rPr>
              <a:t>Location</a:t>
            </a:r>
          </a:p>
          <a:p>
            <a:r>
              <a:rPr lang="en-US" sz="800" i="1" dirty="0" smtClean="0">
                <a:solidFill>
                  <a:schemeClr val="bg1"/>
                </a:solidFill>
                <a:latin typeface="Arial" panose="020B0604020202020204" pitchFamily="34" charset="0"/>
                <a:cs typeface="Arial" panose="020B0604020202020204" pitchFamily="34" charset="0"/>
              </a:rPr>
              <a:t>Company/Designer</a:t>
            </a:r>
          </a:p>
          <a:p>
            <a:r>
              <a:rPr lang="en-US" sz="800" i="1" dirty="0" smtClean="0">
                <a:solidFill>
                  <a:schemeClr val="bg1"/>
                </a:solidFill>
                <a:latin typeface="Arial" panose="020B0604020202020204" pitchFamily="34" charset="0"/>
                <a:cs typeface="Arial" panose="020B0604020202020204" pitchFamily="34" charset="0"/>
              </a:rPr>
              <a:t>Image:  Name of Photographer</a:t>
            </a:r>
            <a:endParaRPr lang="en-US" sz="800" i="1" dirty="0">
              <a:solidFill>
                <a:schemeClr val="bg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1458851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19800" cy="6858000"/>
          </a:xfrm>
          <a:prstGeom prst="rect">
            <a:avLst/>
          </a:prstGeom>
        </p:spPr>
      </p:pic>
      <p:sp>
        <p:nvSpPr>
          <p:cNvPr id="22" name="Rectangle 21"/>
          <p:cNvSpPr/>
          <p:nvPr/>
        </p:nvSpPr>
        <p:spPr>
          <a:xfrm>
            <a:off x="283578" y="586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2015ASLA </a:t>
            </a:r>
            <a:r>
              <a:rPr lang="en-US" sz="800" i="1" dirty="0">
                <a:solidFill>
                  <a:schemeClr val="bg1"/>
                </a:solidFill>
                <a:latin typeface="Arial" panose="020B0604020202020204" pitchFamily="34" charset="0"/>
                <a:cs typeface="Arial" panose="020B0604020202020204" pitchFamily="34" charset="0"/>
              </a:rPr>
              <a:t>Professional  </a:t>
            </a:r>
            <a:r>
              <a:rPr lang="en-US" sz="800" i="1" dirty="0" smtClean="0">
                <a:solidFill>
                  <a:schemeClr val="bg1"/>
                </a:solidFill>
                <a:latin typeface="Arial" panose="020B0604020202020204" pitchFamily="34" charset="0"/>
                <a:cs typeface="Arial" panose="020B0604020202020204" pitchFamily="34" charset="0"/>
              </a:rPr>
              <a:t>Honor Award, General Design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Phil </a:t>
            </a:r>
            <a:r>
              <a:rPr lang="en-US" sz="800" i="1" dirty="0" err="1" smtClean="0">
                <a:solidFill>
                  <a:schemeClr val="bg1"/>
                </a:solidFill>
                <a:latin typeface="Arial" panose="020B0604020202020204" pitchFamily="34" charset="0"/>
                <a:cs typeface="Arial" panose="020B0604020202020204" pitchFamily="34" charset="0"/>
              </a:rPr>
              <a:t>Hardberger</a:t>
            </a:r>
            <a:r>
              <a:rPr lang="en-US" sz="800" i="1" dirty="0" smtClean="0">
                <a:solidFill>
                  <a:schemeClr val="bg1"/>
                </a:solidFill>
                <a:latin typeface="Arial" panose="020B0604020202020204" pitchFamily="34" charset="0"/>
                <a:cs typeface="Arial" panose="020B0604020202020204" pitchFamily="34" charset="0"/>
              </a:rPr>
              <a:t> Park</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San Antonio, TX</a:t>
            </a:r>
          </a:p>
          <a:p>
            <a:r>
              <a:rPr lang="en-US" sz="800" i="1" dirty="0" smtClean="0">
                <a:solidFill>
                  <a:schemeClr val="bg1"/>
                </a:solidFill>
                <a:latin typeface="Arial" panose="020B0604020202020204" pitchFamily="34" charset="0"/>
                <a:cs typeface="Arial" panose="020B0604020202020204" pitchFamily="34" charset="0"/>
              </a:rPr>
              <a:t>Stephen Stimson Associates Landscape Architects</a:t>
            </a:r>
          </a:p>
          <a:p>
            <a:r>
              <a:rPr lang="en-US" sz="800" i="1" dirty="0" smtClean="0">
                <a:solidFill>
                  <a:schemeClr val="bg1"/>
                </a:solidFill>
                <a:latin typeface="Arial" panose="020B0604020202020204" pitchFamily="34" charset="0"/>
                <a:cs typeface="Arial" panose="020B0604020202020204" pitchFamily="34" charset="0"/>
              </a:rPr>
              <a:t>Image: Charles Mayer</a:t>
            </a:r>
            <a:endParaRPr lang="en-US" sz="800" i="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6202" y="685800"/>
            <a:ext cx="10744201" cy="1443321"/>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533400" y="685800"/>
            <a:ext cx="10439400" cy="1446550"/>
          </a:xfrm>
          <a:prstGeom prst="rect">
            <a:avLst/>
          </a:prstGeom>
          <a:noFill/>
          <a:ln w="9525">
            <a:noFill/>
            <a:miter lim="800000"/>
            <a:headEnd/>
            <a:tailEnd/>
          </a:ln>
        </p:spPr>
        <p:txBody>
          <a:bodyPr wrap="square">
            <a:spAutoFit/>
          </a:bodyPr>
          <a:lstStyle/>
          <a:p>
            <a:pPr lvl="0"/>
            <a:r>
              <a:rPr lang="en-US" sz="4400" b="1" dirty="0" smtClean="0">
                <a:solidFill>
                  <a:schemeClr val="bg1"/>
                </a:solidFill>
                <a:latin typeface="Arial Bold" panose="020B0704020202020204" pitchFamily="34" charset="0"/>
                <a:cs typeface="Arial Bold" panose="020B0704020202020204" pitchFamily="34" charset="0"/>
              </a:rPr>
              <a:t>Places for people (and pets) to </a:t>
            </a:r>
          </a:p>
          <a:p>
            <a:pPr lvl="0"/>
            <a:r>
              <a:rPr lang="en-US" sz="4400" b="1" dirty="0" smtClean="0">
                <a:solidFill>
                  <a:schemeClr val="bg1"/>
                </a:solidFill>
                <a:latin typeface="Arial Bold" panose="020B0704020202020204" pitchFamily="34" charset="0"/>
                <a:cs typeface="Arial Bold" panose="020B0704020202020204" pitchFamily="34" charset="0"/>
              </a:rPr>
              <a:t>exercise like parks and playgrounds</a:t>
            </a:r>
            <a:endParaRPr lang="en-US" sz="4400" b="1" dirty="0">
              <a:solidFill>
                <a:schemeClr val="bg1"/>
              </a:solidFill>
              <a:latin typeface="Arial Bold" panose="020B0704020202020204" pitchFamily="34" charset="0"/>
              <a:cs typeface="Arial Bold" panose="020B0704020202020204" pitchFamily="34" charset="0"/>
            </a:endParaRPr>
          </a:p>
        </p:txBody>
      </p:sp>
      <p:sp>
        <p:nvSpPr>
          <p:cNvPr id="20" name="Rectangle 19"/>
          <p:cNvSpPr/>
          <p:nvPr/>
        </p:nvSpPr>
        <p:spPr>
          <a:xfrm>
            <a:off x="6337535" y="586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t>
            </a:r>
            <a:r>
              <a:rPr lang="en-US" sz="800" i="1" dirty="0">
                <a:solidFill>
                  <a:schemeClr val="bg1"/>
                </a:solidFill>
                <a:latin typeface="Arial" panose="020B0604020202020204" pitchFamily="34" charset="0"/>
                <a:cs typeface="Arial" panose="020B0604020202020204" pitchFamily="34" charset="0"/>
              </a:rPr>
              <a:t>ASLA Professional </a:t>
            </a:r>
            <a:r>
              <a:rPr lang="en-US" sz="800" i="1" dirty="0" smtClean="0">
                <a:solidFill>
                  <a:schemeClr val="bg1"/>
                </a:solidFill>
                <a:latin typeface="Arial" panose="020B0604020202020204" pitchFamily="34" charset="0"/>
                <a:cs typeface="Arial" panose="020B0604020202020204" pitchFamily="34" charset="0"/>
              </a:rPr>
              <a:t>Award of Excellence, General Design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Underpass Park</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Toronto, ON, Canada</a:t>
            </a:r>
          </a:p>
          <a:p>
            <a:r>
              <a:rPr lang="en-US" sz="800" i="1" dirty="0" smtClean="0">
                <a:solidFill>
                  <a:schemeClr val="bg1"/>
                </a:solidFill>
                <a:latin typeface="Arial" panose="020B0604020202020204" pitchFamily="34" charset="0"/>
                <a:cs typeface="Arial" panose="020B0604020202020204" pitchFamily="34" charset="0"/>
              </a:rPr>
              <a:t>PFS Studio with The Planning Partnership</a:t>
            </a:r>
          </a:p>
          <a:p>
            <a:r>
              <a:rPr lang="en-US" sz="800" i="1" dirty="0" smtClean="0">
                <a:solidFill>
                  <a:schemeClr val="bg1"/>
                </a:solidFill>
                <a:latin typeface="Arial" panose="020B0604020202020204" pitchFamily="34" charset="0"/>
                <a:cs typeface="Arial" panose="020B0604020202020204" pitchFamily="34" charset="0"/>
              </a:rPr>
              <a:t>Image: Tom </a:t>
            </a:r>
            <a:r>
              <a:rPr lang="en-US" sz="800" i="1" dirty="0" err="1" smtClean="0">
                <a:solidFill>
                  <a:schemeClr val="bg1"/>
                </a:solidFill>
                <a:latin typeface="Arial" panose="020B0604020202020204" pitchFamily="34" charset="0"/>
                <a:cs typeface="Arial" panose="020B0604020202020204" pitchFamily="34" charset="0"/>
              </a:rPr>
              <a:t>Arban</a:t>
            </a:r>
            <a:endParaRPr lang="en-US" sz="800" i="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2847444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0"/>
            <a:ext cx="6172200" cy="6858000"/>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38" y="0"/>
            <a:ext cx="5954038" cy="6858000"/>
          </a:xfrm>
          <a:prstGeom prst="rect">
            <a:avLst/>
          </a:prstGeom>
        </p:spPr>
      </p:pic>
      <p:sp>
        <p:nvSpPr>
          <p:cNvPr id="22" name="Rectangle 21"/>
          <p:cNvSpPr/>
          <p:nvPr/>
        </p:nvSpPr>
        <p:spPr>
          <a:xfrm>
            <a:off x="283578" y="5867400"/>
            <a:ext cx="3855656" cy="707886"/>
          </a:xfrm>
          <a:prstGeom prst="rect">
            <a:avLst/>
          </a:prstGeom>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2017 ASLA Professional Award of Excellence, General Design</a:t>
            </a:r>
          </a:p>
          <a:p>
            <a:r>
              <a:rPr lang="en-US" sz="800" i="1" dirty="0" err="1">
                <a:solidFill>
                  <a:schemeClr val="bg1"/>
                </a:solidFill>
                <a:latin typeface="Arial" panose="020B0604020202020204" pitchFamily="34" charset="0"/>
                <a:cs typeface="Arial" panose="020B0604020202020204" pitchFamily="34" charset="0"/>
              </a:rPr>
              <a:t>Klyde</a:t>
            </a:r>
            <a:r>
              <a:rPr lang="en-US" sz="800" i="1" dirty="0">
                <a:solidFill>
                  <a:schemeClr val="bg1"/>
                </a:solidFill>
                <a:latin typeface="Arial" panose="020B0604020202020204" pitchFamily="34" charset="0"/>
                <a:cs typeface="Arial" panose="020B0604020202020204" pitchFamily="34" charset="0"/>
              </a:rPr>
              <a:t> Warren Park</a:t>
            </a:r>
          </a:p>
          <a:p>
            <a:r>
              <a:rPr lang="en-US" sz="800" i="1" dirty="0">
                <a:solidFill>
                  <a:schemeClr val="bg1"/>
                </a:solidFill>
                <a:latin typeface="Arial" panose="020B0604020202020204" pitchFamily="34" charset="0"/>
                <a:cs typeface="Arial" panose="020B0604020202020204" pitchFamily="34" charset="0"/>
              </a:rPr>
              <a:t>Dallas, TX</a:t>
            </a:r>
          </a:p>
          <a:p>
            <a:r>
              <a:rPr lang="en-US" sz="800" i="1" dirty="0">
                <a:solidFill>
                  <a:schemeClr val="bg1"/>
                </a:solidFill>
                <a:latin typeface="Arial" panose="020B0604020202020204" pitchFamily="34" charset="0"/>
                <a:cs typeface="Arial" panose="020B0604020202020204" pitchFamily="34" charset="0"/>
              </a:rPr>
              <a:t>OJB Landscape Architecture</a:t>
            </a:r>
          </a:p>
          <a:p>
            <a:r>
              <a:rPr lang="en-US" sz="800" i="1" dirty="0">
                <a:solidFill>
                  <a:schemeClr val="bg1"/>
                </a:solidFill>
                <a:latin typeface="Arial" panose="020B0604020202020204" pitchFamily="34" charset="0"/>
                <a:cs typeface="Arial" panose="020B0604020202020204" pitchFamily="34" charset="0"/>
              </a:rPr>
              <a:t>Image: </a:t>
            </a:r>
            <a:r>
              <a:rPr lang="en-US" sz="800" i="1" dirty="0" err="1" smtClean="0">
                <a:solidFill>
                  <a:schemeClr val="bg1"/>
                </a:solidFill>
                <a:latin typeface="Arial" panose="020B0604020202020204" pitchFamily="34" charset="0"/>
                <a:cs typeface="Arial" panose="020B0604020202020204" pitchFamily="34" charset="0"/>
              </a:rPr>
              <a:t>Liane</a:t>
            </a:r>
            <a:r>
              <a:rPr lang="en-US" sz="800" i="1" dirty="0" smtClean="0">
                <a:solidFill>
                  <a:schemeClr val="bg1"/>
                </a:solidFill>
                <a:latin typeface="Arial" panose="020B0604020202020204" pitchFamily="34" charset="0"/>
                <a:cs typeface="Arial" panose="020B0604020202020204" pitchFamily="34" charset="0"/>
              </a:rPr>
              <a:t> Rochelle Photography</a:t>
            </a:r>
            <a:endParaRPr lang="en-US" sz="800" i="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6200" y="685800"/>
            <a:ext cx="11049000" cy="1443321"/>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533400" y="685800"/>
            <a:ext cx="10439400" cy="1446550"/>
          </a:xfrm>
          <a:prstGeom prst="rect">
            <a:avLst/>
          </a:prstGeom>
          <a:noFill/>
          <a:ln w="9525">
            <a:noFill/>
            <a:miter lim="800000"/>
            <a:headEnd/>
            <a:tailEnd/>
          </a:ln>
        </p:spPr>
        <p:txBody>
          <a:bodyPr wrap="square">
            <a:spAutoFit/>
          </a:bodyPr>
          <a:lstStyle/>
          <a:p>
            <a:pPr lvl="0"/>
            <a:r>
              <a:rPr lang="en-US" sz="4400" b="1" dirty="0" smtClean="0">
                <a:solidFill>
                  <a:schemeClr val="bg1"/>
                </a:solidFill>
                <a:latin typeface="Arial Bold" panose="020B0704020202020204" pitchFamily="34" charset="0"/>
                <a:cs typeface="Arial Bold" panose="020B0704020202020204" pitchFamily="34" charset="0"/>
              </a:rPr>
              <a:t>Places for people to have fun and learn like splash parks and museums</a:t>
            </a:r>
            <a:endParaRPr lang="en-US" sz="4400" b="1" dirty="0">
              <a:solidFill>
                <a:schemeClr val="bg1"/>
              </a:solidFill>
              <a:latin typeface="Arial Bold" panose="020B0704020202020204" pitchFamily="34" charset="0"/>
              <a:cs typeface="Arial Bold" panose="020B0704020202020204" pitchFamily="34" charset="0"/>
            </a:endParaRPr>
          </a:p>
        </p:txBody>
      </p:sp>
      <p:sp>
        <p:nvSpPr>
          <p:cNvPr id="17" name="Rectangle 16"/>
          <p:cNvSpPr/>
          <p:nvPr/>
        </p:nvSpPr>
        <p:spPr>
          <a:xfrm>
            <a:off x="6400800" y="5867400"/>
            <a:ext cx="3204743" cy="830997"/>
          </a:xfrm>
          <a:prstGeom prst="rect">
            <a:avLst/>
          </a:prstGeom>
        </p:spPr>
        <p:txBody>
          <a:bodyPr wrap="square">
            <a:spAutoFit/>
          </a:bodyPr>
          <a:lstStyle/>
          <a:p>
            <a:r>
              <a:rPr lang="en-US" sz="800" b="1" i="1" dirty="0" smtClean="0">
                <a:solidFill>
                  <a:schemeClr val="bg1"/>
                </a:solidFill>
                <a:latin typeface="Arial" panose="020B0604020202020204" pitchFamily="34" charset="0"/>
                <a:cs typeface="Arial" panose="020B0604020202020204" pitchFamily="34" charset="0"/>
              </a:rPr>
              <a:t>2009 ASLA Professional  Honor Award, General Design</a:t>
            </a:r>
          </a:p>
          <a:p>
            <a:r>
              <a:rPr lang="en-US" sz="800" b="1" i="1" dirty="0" smtClean="0">
                <a:solidFill>
                  <a:schemeClr val="bg1"/>
                </a:solidFill>
                <a:latin typeface="Arial" panose="020B0604020202020204" pitchFamily="34" charset="0"/>
                <a:cs typeface="Arial" panose="020B0604020202020204" pitchFamily="34" charset="0"/>
              </a:rPr>
              <a:t>California Academy of Sciences</a:t>
            </a:r>
          </a:p>
          <a:p>
            <a:r>
              <a:rPr lang="en-US" sz="800" b="1" i="1" dirty="0" smtClean="0">
                <a:solidFill>
                  <a:schemeClr val="bg1"/>
                </a:solidFill>
                <a:latin typeface="Arial" panose="020B0604020202020204" pitchFamily="34" charset="0"/>
                <a:cs typeface="Arial" panose="020B0604020202020204" pitchFamily="34" charset="0"/>
              </a:rPr>
              <a:t>San Francisco, CA</a:t>
            </a:r>
          </a:p>
          <a:p>
            <a:r>
              <a:rPr lang="en-US" sz="800" b="1" i="1" dirty="0" smtClean="0">
                <a:solidFill>
                  <a:schemeClr val="bg1"/>
                </a:solidFill>
                <a:latin typeface="Arial" panose="020B0604020202020204" pitchFamily="34" charset="0"/>
                <a:cs typeface="Arial" panose="020B0604020202020204" pitchFamily="34" charset="0"/>
              </a:rPr>
              <a:t>SWA Group</a:t>
            </a:r>
          </a:p>
          <a:p>
            <a:r>
              <a:rPr lang="en-US" sz="800" b="1" i="1" dirty="0" smtClean="0">
                <a:solidFill>
                  <a:schemeClr val="bg1"/>
                </a:solidFill>
                <a:latin typeface="Arial" panose="020B0604020202020204" pitchFamily="34" charset="0"/>
                <a:cs typeface="Arial" panose="020B0604020202020204" pitchFamily="34" charset="0"/>
              </a:rPr>
              <a:t>Image:  Tom Fox</a:t>
            </a:r>
            <a:r>
              <a:rPr lang="en-US" sz="800" i="1" dirty="0">
                <a:latin typeface="Arial" panose="020B0604020202020204" pitchFamily="34" charset="0"/>
                <a:cs typeface="Arial" panose="020B0604020202020204" pitchFamily="34" charset="0"/>
              </a:rPr>
              <a:t/>
            </a:r>
            <a:br>
              <a:rPr lang="en-US" sz="800" i="1" dirty="0">
                <a:latin typeface="Arial" panose="020B0604020202020204" pitchFamily="34" charset="0"/>
                <a:cs typeface="Arial" panose="020B0604020202020204" pitchFamily="34" charset="0"/>
              </a:rPr>
            </a:br>
            <a:endParaRPr lang="en-US" sz="800" i="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3005769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701" y="-2"/>
            <a:ext cx="12204701" cy="6858002"/>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1441448" y="1721584"/>
            <a:ext cx="9296400" cy="1631216"/>
          </a:xfrm>
          <a:prstGeom prst="rect">
            <a:avLst/>
          </a:prstGeom>
          <a:noFill/>
          <a:ln w="9525">
            <a:noFill/>
            <a:miter lim="800000"/>
            <a:headEnd/>
            <a:tailEnd/>
          </a:ln>
        </p:spPr>
        <p:txBody>
          <a:bodyPr wrap="square">
            <a:spAutoFit/>
          </a:bodyPr>
          <a:lstStyle/>
          <a:p>
            <a:pPr lvl="0" algn="ctr"/>
            <a:r>
              <a:rPr lang="en-US" sz="10000" b="1" dirty="0" smtClean="0">
                <a:solidFill>
                  <a:schemeClr val="bg1"/>
                </a:solidFill>
                <a:latin typeface="Arial Black" panose="020B0A04020102020204" pitchFamily="34" charset="0"/>
                <a:cs typeface="Arial" panose="020B0604020202020204" pitchFamily="34" charset="0"/>
              </a:rPr>
              <a:t>LANDSCAPE</a:t>
            </a:r>
            <a:endParaRPr lang="en-US" sz="10000" b="1" dirty="0">
              <a:solidFill>
                <a:schemeClr val="bg1"/>
              </a:solidFill>
              <a:latin typeface="Arial Black" panose="020B0A04020102020204" pitchFamily="34" charset="0"/>
            </a:endParaRPr>
          </a:p>
        </p:txBody>
      </p:sp>
      <p:sp>
        <p:nvSpPr>
          <p:cNvPr id="17" name="Rectangle 16"/>
          <p:cNvSpPr>
            <a:spLocks noChangeArrowheads="1"/>
          </p:cNvSpPr>
          <p:nvPr/>
        </p:nvSpPr>
        <p:spPr bwMode="auto">
          <a:xfrm>
            <a:off x="-273052" y="2940784"/>
            <a:ext cx="12725400" cy="1631216"/>
          </a:xfrm>
          <a:prstGeom prst="rect">
            <a:avLst/>
          </a:prstGeom>
          <a:noFill/>
          <a:ln w="9525">
            <a:noFill/>
            <a:miter lim="800000"/>
            <a:headEnd/>
            <a:tailEnd/>
          </a:ln>
        </p:spPr>
        <p:txBody>
          <a:bodyPr wrap="square">
            <a:spAutoFit/>
          </a:bodyPr>
          <a:lstStyle/>
          <a:p>
            <a:pPr lvl="0" algn="ctr"/>
            <a:r>
              <a:rPr lang="en-US" sz="10000" b="1" dirty="0" smtClean="0">
                <a:solidFill>
                  <a:schemeClr val="bg1"/>
                </a:solidFill>
                <a:latin typeface="Arial Black" panose="020B0A04020102020204" pitchFamily="34" charset="0"/>
                <a:cs typeface="Arial" panose="020B0604020202020204" pitchFamily="34" charset="0"/>
              </a:rPr>
              <a:t>ARCHITECTS</a:t>
            </a:r>
            <a:endParaRPr lang="en-US" sz="10000" b="1" dirty="0">
              <a:solidFill>
                <a:schemeClr val="bg1"/>
              </a:solidFill>
              <a:latin typeface="Arial Black" panose="020B0A04020102020204" pitchFamily="34" charset="0"/>
            </a:endParaRPr>
          </a:p>
        </p:txBody>
      </p:sp>
      <p:sp>
        <p:nvSpPr>
          <p:cNvPr id="8" name="Rectangle 7"/>
          <p:cNvSpPr>
            <a:spLocks noChangeArrowheads="1"/>
          </p:cNvSpPr>
          <p:nvPr/>
        </p:nvSpPr>
        <p:spPr bwMode="auto">
          <a:xfrm>
            <a:off x="321196" y="507593"/>
            <a:ext cx="11536904" cy="1092607"/>
          </a:xfrm>
          <a:prstGeom prst="rect">
            <a:avLst/>
          </a:prstGeom>
          <a:noFill/>
          <a:ln w="9525">
            <a:noFill/>
            <a:miter lim="800000"/>
            <a:headEnd/>
            <a:tailEnd/>
          </a:ln>
        </p:spPr>
        <p:txBody>
          <a:bodyPr wrap="square">
            <a:spAutoFit/>
          </a:bodyPr>
          <a:lstStyle/>
          <a:p>
            <a:pPr lvl="0" algn="ctr"/>
            <a:r>
              <a:rPr lang="en-US" sz="6500" b="1" dirty="0" smtClean="0">
                <a:solidFill>
                  <a:schemeClr val="bg1"/>
                </a:solidFill>
                <a:latin typeface="Arial Bold" panose="020B0704020202020204" pitchFamily="34" charset="0"/>
                <a:cs typeface="Arial Bold" panose="020B0704020202020204" pitchFamily="34" charset="0"/>
              </a:rPr>
              <a:t>What do </a:t>
            </a:r>
            <a:endParaRPr lang="en-US" sz="6500" b="1" dirty="0">
              <a:solidFill>
                <a:schemeClr val="bg1"/>
              </a:solidFill>
              <a:latin typeface="Arial Bold" panose="020B0704020202020204" pitchFamily="34" charset="0"/>
              <a:cs typeface="Arial Bold" panose="020B0704020202020204" pitchFamily="34" charset="0"/>
            </a:endParaRPr>
          </a:p>
        </p:txBody>
      </p:sp>
      <p:sp>
        <p:nvSpPr>
          <p:cNvPr id="7" name="Rectangle 6"/>
          <p:cNvSpPr>
            <a:spLocks noChangeArrowheads="1"/>
          </p:cNvSpPr>
          <p:nvPr/>
        </p:nvSpPr>
        <p:spPr bwMode="auto">
          <a:xfrm>
            <a:off x="321196" y="4546193"/>
            <a:ext cx="11536904" cy="1092607"/>
          </a:xfrm>
          <a:prstGeom prst="rect">
            <a:avLst/>
          </a:prstGeom>
          <a:noFill/>
          <a:ln w="9525">
            <a:noFill/>
            <a:miter lim="800000"/>
            <a:headEnd/>
            <a:tailEnd/>
          </a:ln>
        </p:spPr>
        <p:txBody>
          <a:bodyPr wrap="square">
            <a:spAutoFit/>
          </a:bodyPr>
          <a:lstStyle/>
          <a:p>
            <a:pPr lvl="0" algn="ctr"/>
            <a:r>
              <a:rPr lang="en-US" sz="6500" b="1" dirty="0" smtClean="0">
                <a:solidFill>
                  <a:schemeClr val="bg1"/>
                </a:solidFill>
                <a:latin typeface="Arial Bold" panose="020B0704020202020204" pitchFamily="34" charset="0"/>
                <a:cs typeface="Arial Bold" panose="020B0704020202020204" pitchFamily="34" charset="0"/>
              </a:rPr>
              <a:t>do on a daily basis?</a:t>
            </a:r>
            <a:endParaRPr lang="en-US" sz="6500" b="1" dirty="0">
              <a:solidFill>
                <a:schemeClr val="bg1"/>
              </a:solidFill>
              <a:latin typeface="Arial Bold" panose="020B0704020202020204" pitchFamily="34" charset="0"/>
              <a:cs typeface="Arial Bold" panose="020B07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10703738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8400" y="3200400"/>
            <a:ext cx="5943600" cy="3657600"/>
          </a:xfrm>
          <a:prstGeom prst="rect">
            <a:avLst/>
          </a:prstGeom>
        </p:spPr>
      </p:pic>
      <p:sp>
        <p:nvSpPr>
          <p:cNvPr id="17" name="Rectangle 16"/>
          <p:cNvSpPr/>
          <p:nvPr/>
        </p:nvSpPr>
        <p:spPr>
          <a:xfrm>
            <a:off x="-17897" y="-7856"/>
            <a:ext cx="6266297" cy="6865856"/>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304799" y="457200"/>
            <a:ext cx="5791201" cy="5170646"/>
          </a:xfrm>
          <a:prstGeom prst="rect">
            <a:avLst/>
          </a:prstGeom>
          <a:noFill/>
          <a:ln w="9525">
            <a:noFill/>
            <a:miter lim="800000"/>
            <a:headEnd/>
            <a:tailEnd/>
          </a:ln>
        </p:spPr>
        <p:txBody>
          <a:bodyPr wrap="square">
            <a:spAutoFit/>
          </a:bodyPr>
          <a:lstStyle/>
          <a:p>
            <a:pPr marL="571500" lvl="0" indent="-571500">
              <a:buFont typeface="Wingdings" panose="05000000000000000000" pitchFamily="2" charset="2"/>
              <a:buChar char="§"/>
            </a:pPr>
            <a:r>
              <a:rPr lang="en-US" sz="3000" b="1" dirty="0" smtClean="0">
                <a:solidFill>
                  <a:schemeClr val="bg1"/>
                </a:solidFill>
                <a:latin typeface="Arial Bold" panose="020B0704020202020204" pitchFamily="34" charset="0"/>
                <a:cs typeface="Arial Bold" panose="020B0704020202020204" pitchFamily="34" charset="0"/>
              </a:rPr>
              <a:t>Work with architects, engineers, planners, developers, and more</a:t>
            </a:r>
            <a:r>
              <a:rPr lang="en-US" sz="3000" b="1" dirty="0">
                <a:solidFill>
                  <a:schemeClr val="bg1"/>
                </a:solidFill>
                <a:latin typeface="Arial Bold" panose="020B0704020202020204" pitchFamily="34" charset="0"/>
                <a:cs typeface="Arial Bold" panose="020B0704020202020204" pitchFamily="34" charset="0"/>
              </a:rPr>
              <a:t/>
            </a:r>
            <a:br>
              <a:rPr lang="en-US" sz="3000" b="1" dirty="0">
                <a:solidFill>
                  <a:schemeClr val="bg1"/>
                </a:solidFill>
                <a:latin typeface="Arial Bold" panose="020B0704020202020204" pitchFamily="34" charset="0"/>
                <a:cs typeface="Arial Bold" panose="020B0704020202020204" pitchFamily="34" charset="0"/>
              </a:rPr>
            </a:br>
            <a:endParaRPr lang="en-US" sz="3000" b="1" dirty="0">
              <a:solidFill>
                <a:schemeClr val="bg1"/>
              </a:solidFill>
              <a:latin typeface="Arial Bold" panose="020B0704020202020204" pitchFamily="34" charset="0"/>
              <a:cs typeface="Arial Bold" panose="020B0704020202020204" pitchFamily="34" charset="0"/>
            </a:endParaRPr>
          </a:p>
          <a:p>
            <a:pPr marL="571500" lvl="0" indent="-571500">
              <a:buFont typeface="Wingdings" panose="05000000000000000000" pitchFamily="2" charset="2"/>
              <a:buChar char="§"/>
            </a:pPr>
            <a:r>
              <a:rPr lang="en-US" sz="3000" b="1" dirty="0">
                <a:solidFill>
                  <a:schemeClr val="bg1"/>
                </a:solidFill>
                <a:latin typeface="Arial Bold" panose="020B0704020202020204" pitchFamily="34" charset="0"/>
                <a:cs typeface="Arial Bold" panose="020B0704020202020204" pitchFamily="34" charset="0"/>
              </a:rPr>
              <a:t>Solve </a:t>
            </a:r>
            <a:r>
              <a:rPr lang="en-US" sz="3000" b="1" dirty="0" smtClean="0">
                <a:solidFill>
                  <a:schemeClr val="bg1"/>
                </a:solidFill>
                <a:latin typeface="Arial Bold" panose="020B0704020202020204" pitchFamily="34" charset="0"/>
                <a:cs typeface="Arial Bold" panose="020B0704020202020204" pitchFamily="34" charset="0"/>
              </a:rPr>
              <a:t>problems, build models, and </a:t>
            </a:r>
            <a:r>
              <a:rPr lang="en-US" sz="3000" b="1" dirty="0">
                <a:solidFill>
                  <a:schemeClr val="bg1"/>
                </a:solidFill>
                <a:latin typeface="Arial Bold" panose="020B0704020202020204" pitchFamily="34" charset="0"/>
                <a:cs typeface="Arial Bold" panose="020B0704020202020204" pitchFamily="34" charset="0"/>
              </a:rPr>
              <a:t>create design solutions for </a:t>
            </a:r>
            <a:r>
              <a:rPr lang="en-US" sz="3000" b="1" dirty="0" smtClean="0">
                <a:solidFill>
                  <a:schemeClr val="bg1"/>
                </a:solidFill>
                <a:latin typeface="Arial Bold" panose="020B0704020202020204" pitchFamily="34" charset="0"/>
                <a:cs typeface="Arial Bold" panose="020B0704020202020204" pitchFamily="34" charset="0"/>
              </a:rPr>
              <a:t>clients</a:t>
            </a:r>
          </a:p>
          <a:p>
            <a:pPr marL="571500" lvl="0" indent="-571500">
              <a:buFont typeface="Wingdings" panose="05000000000000000000" pitchFamily="2" charset="2"/>
              <a:buChar char="§"/>
            </a:pPr>
            <a:endParaRPr lang="en-US" sz="3000" b="1" dirty="0">
              <a:solidFill>
                <a:schemeClr val="bg1"/>
              </a:solidFill>
              <a:latin typeface="Arial Bold" panose="020B0704020202020204" pitchFamily="34" charset="0"/>
              <a:cs typeface="Arial Bold" panose="020B0704020202020204" pitchFamily="34" charset="0"/>
            </a:endParaRPr>
          </a:p>
          <a:p>
            <a:pPr marL="571500" lvl="0" indent="-571500">
              <a:buFont typeface="Wingdings" panose="05000000000000000000" pitchFamily="2" charset="2"/>
              <a:buChar char="§"/>
            </a:pPr>
            <a:r>
              <a:rPr lang="en-US" sz="3000" b="1" dirty="0">
                <a:solidFill>
                  <a:schemeClr val="bg1"/>
                </a:solidFill>
                <a:latin typeface="Arial Bold" panose="020B0704020202020204" pitchFamily="34" charset="0"/>
                <a:cs typeface="Arial Bold" panose="020B0704020202020204" pitchFamily="34" charset="0"/>
              </a:rPr>
              <a:t>Meet with </a:t>
            </a:r>
            <a:r>
              <a:rPr lang="en-US" sz="3000" b="1" dirty="0" smtClean="0">
                <a:solidFill>
                  <a:schemeClr val="bg1"/>
                </a:solidFill>
                <a:latin typeface="Arial Bold" panose="020B0704020202020204" pitchFamily="34" charset="0"/>
                <a:cs typeface="Arial Bold" panose="020B0704020202020204" pitchFamily="34" charset="0"/>
              </a:rPr>
              <a:t>clients and communities </a:t>
            </a:r>
            <a:r>
              <a:rPr lang="en-US" sz="3000" b="1" dirty="0">
                <a:solidFill>
                  <a:schemeClr val="bg1"/>
                </a:solidFill>
                <a:latin typeface="Arial Bold" panose="020B0704020202020204" pitchFamily="34" charset="0"/>
                <a:cs typeface="Arial Bold" panose="020B0704020202020204" pitchFamily="34" charset="0"/>
              </a:rPr>
              <a:t>to </a:t>
            </a:r>
            <a:r>
              <a:rPr lang="en-US" sz="3000" b="1" dirty="0" smtClean="0">
                <a:solidFill>
                  <a:schemeClr val="bg1"/>
                </a:solidFill>
                <a:latin typeface="Arial Bold" panose="020B0704020202020204" pitchFamily="34" charset="0"/>
                <a:cs typeface="Arial Bold" panose="020B0704020202020204" pitchFamily="34" charset="0"/>
              </a:rPr>
              <a:t>talk about design and construction </a:t>
            </a:r>
            <a:endParaRPr lang="en-US" sz="3000" b="1" dirty="0">
              <a:solidFill>
                <a:schemeClr val="bg1"/>
              </a:solidFill>
              <a:latin typeface="Arial Bold" panose="020B0704020202020204" pitchFamily="34" charset="0"/>
              <a:cs typeface="Arial Bold" panose="020B0704020202020204" pitchFamily="34" charset="0"/>
            </a:endParaRP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8400" y="0"/>
            <a:ext cx="5943600" cy="3124200"/>
          </a:xfrm>
          <a:prstGeom prst="rect">
            <a:avLst/>
          </a:prstGeom>
        </p:spPr>
      </p:pic>
      <p:sp>
        <p:nvSpPr>
          <p:cNvPr id="19" name="Rectangle 18"/>
          <p:cNvSpPr/>
          <p:nvPr/>
        </p:nvSpPr>
        <p:spPr>
          <a:xfrm>
            <a:off x="6324600" y="130314"/>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ASLA </a:t>
            </a:r>
            <a:r>
              <a:rPr lang="en-US" sz="800" i="1" dirty="0" err="1" smtClean="0">
                <a:solidFill>
                  <a:schemeClr val="bg1"/>
                </a:solidFill>
                <a:latin typeface="Arial" panose="020B0604020202020204" pitchFamily="34" charset="0"/>
                <a:cs typeface="Arial" panose="020B0604020202020204" pitchFamily="34" charset="0"/>
              </a:rPr>
              <a:t>Stidemt</a:t>
            </a:r>
            <a:r>
              <a:rPr lang="en-US" sz="800" i="1" dirty="0" smtClean="0">
                <a:solidFill>
                  <a:schemeClr val="bg1"/>
                </a:solidFill>
                <a:latin typeface="Arial" panose="020B0604020202020204" pitchFamily="34" charset="0"/>
                <a:cs typeface="Arial" panose="020B0604020202020204" pitchFamily="34" charset="0"/>
              </a:rPr>
              <a:t> Honor </a:t>
            </a:r>
            <a:r>
              <a:rPr lang="en-US" sz="800" i="1" dirty="0">
                <a:solidFill>
                  <a:schemeClr val="bg1"/>
                </a:solidFill>
                <a:latin typeface="Arial" panose="020B0604020202020204" pitchFamily="34" charset="0"/>
                <a:cs typeface="Arial" panose="020B0604020202020204" pitchFamily="34" charset="0"/>
              </a:rPr>
              <a:t>Award,  </a:t>
            </a:r>
            <a:r>
              <a:rPr lang="en-US" sz="800" i="1" dirty="0" smtClean="0">
                <a:solidFill>
                  <a:schemeClr val="bg1"/>
                </a:solidFill>
                <a:latin typeface="Arial" panose="020B0604020202020204" pitchFamily="34" charset="0"/>
                <a:cs typeface="Arial" panose="020B0604020202020204" pitchFamily="34" charset="0"/>
              </a:rPr>
              <a:t>Student Collaboration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Bridging Disciplines/Cultivating Health</a:t>
            </a:r>
          </a:p>
          <a:p>
            <a:r>
              <a:rPr lang="en-US" sz="800" i="1" dirty="0" smtClean="0">
                <a:solidFill>
                  <a:schemeClr val="bg1"/>
                </a:solidFill>
                <a:latin typeface="Arial" panose="020B0604020202020204" pitchFamily="34" charset="0"/>
                <a:cs typeface="Arial" panose="020B0604020202020204" pitchFamily="34" charset="0"/>
              </a:rPr>
              <a:t>Seattle, WA</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University of Washington</a:t>
            </a:r>
            <a:endParaRPr lang="en-US" sz="800" i="1" dirty="0">
              <a:solidFill>
                <a:schemeClr val="bg1"/>
              </a:solidFill>
              <a:latin typeface="Arial" panose="020B0604020202020204" pitchFamily="34" charset="0"/>
              <a:cs typeface="Arial" panose="020B0604020202020204" pitchFamily="34" charset="0"/>
            </a:endParaRPr>
          </a:p>
          <a:p>
            <a:r>
              <a:rPr lang="en-US" sz="800" i="1" dirty="0">
                <a:solidFill>
                  <a:schemeClr val="bg1"/>
                </a:solidFill>
                <a:latin typeface="Arial" panose="020B0604020202020204" pitchFamily="34" charset="0"/>
                <a:cs typeface="Arial" panose="020B0604020202020204" pitchFamily="34" charset="0"/>
              </a:rPr>
              <a:t>Image: </a:t>
            </a:r>
            <a:r>
              <a:rPr lang="en-US" sz="800" i="1" dirty="0" smtClean="0">
                <a:solidFill>
                  <a:schemeClr val="bg1"/>
                </a:solidFill>
                <a:latin typeface="Arial" panose="020B0604020202020204" pitchFamily="34" charset="0"/>
                <a:cs typeface="Arial" panose="020B0604020202020204" pitchFamily="34" charset="0"/>
              </a:rPr>
              <a:t> Daniel </a:t>
            </a:r>
            <a:r>
              <a:rPr lang="en-US" sz="800" i="1" dirty="0" err="1" smtClean="0">
                <a:solidFill>
                  <a:schemeClr val="bg1"/>
                </a:solidFill>
                <a:latin typeface="Arial" panose="020B0604020202020204" pitchFamily="34" charset="0"/>
                <a:cs typeface="Arial" panose="020B0604020202020204" pitchFamily="34" charset="0"/>
              </a:rPr>
              <a:t>Winterbottom</a:t>
            </a:r>
            <a:r>
              <a:rPr lang="en-US" sz="800" i="1" dirty="0" smtClean="0">
                <a:solidFill>
                  <a:schemeClr val="bg1"/>
                </a:solidFill>
                <a:latin typeface="Arial" panose="020B0604020202020204" pitchFamily="34" charset="0"/>
                <a:cs typeface="Arial" panose="020B0604020202020204" pitchFamily="34" charset="0"/>
              </a:rPr>
              <a:t>, FASLA</a:t>
            </a:r>
            <a:endParaRPr lang="en-US" sz="800" i="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6070634"/>
            <a:ext cx="1961741" cy="504652"/>
          </a:xfrm>
          <a:prstGeom prst="rect">
            <a:avLst/>
          </a:prstGeom>
        </p:spPr>
      </p:pic>
    </p:spTree>
    <p:extLst>
      <p:ext uri="{BB962C8B-B14F-4D97-AF65-F5344CB8AC3E}">
        <p14:creationId xmlns:p14="http://schemas.microsoft.com/office/powerpoint/2010/main" val="1748458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8511" r="7049" b="-220"/>
          <a:stretch/>
        </p:blipFill>
        <p:spPr>
          <a:xfrm>
            <a:off x="6248399" y="3581400"/>
            <a:ext cx="5977003" cy="3284456"/>
          </a:xfrm>
          <a:prstGeom prst="rect">
            <a:avLst/>
          </a:prstGeom>
        </p:spPr>
      </p:pic>
      <p:sp>
        <p:nvSpPr>
          <p:cNvPr id="9" name="Rectangle 8"/>
          <p:cNvSpPr/>
          <p:nvPr/>
        </p:nvSpPr>
        <p:spPr>
          <a:xfrm>
            <a:off x="-17897" y="-7856"/>
            <a:ext cx="6266297" cy="6865856"/>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304799" y="533400"/>
            <a:ext cx="5867401" cy="4708981"/>
          </a:xfrm>
          <a:prstGeom prst="rect">
            <a:avLst/>
          </a:prstGeom>
          <a:noFill/>
          <a:ln w="9525">
            <a:noFill/>
            <a:miter lim="800000"/>
            <a:headEnd/>
            <a:tailEnd/>
          </a:ln>
        </p:spPr>
        <p:txBody>
          <a:bodyPr wrap="square">
            <a:spAutoFit/>
          </a:bodyPr>
          <a:lstStyle/>
          <a:p>
            <a:pPr marL="571500" lvl="0" indent="-571500">
              <a:buFont typeface="Wingdings" panose="05000000000000000000" pitchFamily="2" charset="2"/>
              <a:buChar char="§"/>
            </a:pPr>
            <a:r>
              <a:rPr lang="en-US" sz="3000" b="1" dirty="0" smtClean="0">
                <a:solidFill>
                  <a:schemeClr val="bg1"/>
                </a:solidFill>
                <a:latin typeface="Arial Bold" panose="020B0704020202020204" pitchFamily="34" charset="0"/>
                <a:cs typeface="Arial Bold" panose="020B0704020202020204" pitchFamily="34" charset="0"/>
              </a:rPr>
              <a:t>Attend meetings to make presentations of design solutions</a:t>
            </a:r>
            <a:br>
              <a:rPr lang="en-US" sz="3000" b="1" dirty="0" smtClean="0">
                <a:solidFill>
                  <a:schemeClr val="bg1"/>
                </a:solidFill>
                <a:latin typeface="Arial Bold" panose="020B0704020202020204" pitchFamily="34" charset="0"/>
                <a:cs typeface="Arial Bold" panose="020B0704020202020204" pitchFamily="34" charset="0"/>
              </a:rPr>
            </a:br>
            <a:endParaRPr lang="en-US" sz="3000" b="1" dirty="0" smtClean="0">
              <a:solidFill>
                <a:schemeClr val="bg1"/>
              </a:solidFill>
              <a:latin typeface="Arial Bold" panose="020B0704020202020204" pitchFamily="34" charset="0"/>
              <a:cs typeface="Arial Bold" panose="020B0704020202020204" pitchFamily="34" charset="0"/>
            </a:endParaRPr>
          </a:p>
          <a:p>
            <a:pPr marL="571500" lvl="0" indent="-571500">
              <a:buFont typeface="Wingdings" panose="05000000000000000000" pitchFamily="2" charset="2"/>
              <a:buChar char="§"/>
            </a:pPr>
            <a:r>
              <a:rPr lang="en-US" sz="3000" b="1" dirty="0" smtClean="0">
                <a:solidFill>
                  <a:schemeClr val="bg1"/>
                </a:solidFill>
                <a:latin typeface="Arial Bold" panose="020B0704020202020204" pitchFamily="34" charset="0"/>
                <a:cs typeface="Arial Bold" panose="020B0704020202020204" pitchFamily="34" charset="0"/>
              </a:rPr>
              <a:t>Work with computers and technology to create drawings and solutions</a:t>
            </a:r>
            <a:br>
              <a:rPr lang="en-US" sz="3000" b="1" dirty="0" smtClean="0">
                <a:solidFill>
                  <a:schemeClr val="bg1"/>
                </a:solidFill>
                <a:latin typeface="Arial Bold" panose="020B0704020202020204" pitchFamily="34" charset="0"/>
                <a:cs typeface="Arial Bold" panose="020B0704020202020204" pitchFamily="34" charset="0"/>
              </a:rPr>
            </a:br>
            <a:endParaRPr lang="en-US" sz="3000" b="1" dirty="0" smtClean="0">
              <a:solidFill>
                <a:schemeClr val="bg1"/>
              </a:solidFill>
              <a:latin typeface="Arial Bold" panose="020B0704020202020204" pitchFamily="34" charset="0"/>
              <a:cs typeface="Arial Bold" panose="020B0704020202020204" pitchFamily="34" charset="0"/>
            </a:endParaRPr>
          </a:p>
          <a:p>
            <a:pPr marL="571500" lvl="0" indent="-571500">
              <a:buFont typeface="Wingdings" panose="05000000000000000000" pitchFamily="2" charset="2"/>
              <a:buChar char="§"/>
            </a:pPr>
            <a:r>
              <a:rPr lang="en-US" sz="3000" b="1" dirty="0" smtClean="0">
                <a:solidFill>
                  <a:schemeClr val="bg1"/>
                </a:solidFill>
                <a:latin typeface="Arial Bold" panose="020B0704020202020204" pitchFamily="34" charset="0"/>
                <a:cs typeface="Arial Bold" panose="020B0704020202020204" pitchFamily="34" charset="0"/>
              </a:rPr>
              <a:t>Visit projects under construction</a:t>
            </a:r>
            <a:endParaRPr lang="en-US" sz="3000" b="1" dirty="0">
              <a:solidFill>
                <a:schemeClr val="bg1"/>
              </a:solidFill>
              <a:latin typeface="Arial Bold" panose="020B0704020202020204" pitchFamily="34" charset="0"/>
              <a:cs typeface="Arial Bold" panose="020B070402020202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8400" y="0"/>
            <a:ext cx="5943600" cy="3505200"/>
          </a:xfrm>
          <a:prstGeom prst="rect">
            <a:avLst/>
          </a:prstGeom>
        </p:spPr>
      </p:pic>
      <p:sp>
        <p:nvSpPr>
          <p:cNvPr id="11" name="Rectangle 10"/>
          <p:cNvSpPr/>
          <p:nvPr/>
        </p:nvSpPr>
        <p:spPr>
          <a:xfrm>
            <a:off x="6324600" y="2819400"/>
            <a:ext cx="3855656" cy="584775"/>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ASLA </a:t>
            </a:r>
            <a:r>
              <a:rPr lang="en-US" sz="800" i="1" dirty="0">
                <a:solidFill>
                  <a:schemeClr val="bg1"/>
                </a:solidFill>
                <a:latin typeface="Arial" panose="020B0604020202020204" pitchFamily="34" charset="0"/>
                <a:cs typeface="Arial" panose="020B0604020202020204" pitchFamily="34" charset="0"/>
              </a:rPr>
              <a:t>Professional Honor Award,  </a:t>
            </a:r>
            <a:r>
              <a:rPr lang="en-US" sz="800" i="1" dirty="0" smtClean="0">
                <a:solidFill>
                  <a:schemeClr val="bg1"/>
                </a:solidFill>
                <a:latin typeface="Arial" panose="020B0604020202020204" pitchFamily="34" charset="0"/>
                <a:cs typeface="Arial" panose="020B0604020202020204" pitchFamily="34" charset="0"/>
              </a:rPr>
              <a:t>Communications</a:t>
            </a:r>
            <a:endParaRPr lang="en-US" sz="800" i="1" dirty="0">
              <a:solidFill>
                <a:schemeClr val="bg1"/>
              </a:solidFill>
              <a:latin typeface="Arial" panose="020B0604020202020204" pitchFamily="34" charset="0"/>
              <a:cs typeface="Arial" panose="020B0604020202020204" pitchFamily="34" charset="0"/>
            </a:endParaRPr>
          </a:p>
          <a:p>
            <a:r>
              <a:rPr lang="en-US" sz="800" i="1" dirty="0" err="1" smtClean="0">
                <a:solidFill>
                  <a:schemeClr val="bg1"/>
                </a:solidFill>
                <a:latin typeface="Arial" panose="020B0604020202020204" pitchFamily="34" charset="0"/>
                <a:cs typeface="Arial" panose="020B0604020202020204" pitchFamily="34" charset="0"/>
              </a:rPr>
              <a:t>DredgeFest</a:t>
            </a:r>
            <a:r>
              <a:rPr lang="en-US" sz="800" i="1" dirty="0" smtClean="0">
                <a:solidFill>
                  <a:schemeClr val="bg1"/>
                </a:solidFill>
                <a:latin typeface="Arial" panose="020B0604020202020204" pitchFamily="34" charset="0"/>
                <a:cs typeface="Arial" panose="020B0604020202020204" pitchFamily="34" charset="0"/>
              </a:rPr>
              <a:t> Event Series</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The Dredge Research Collaborative</a:t>
            </a:r>
            <a:endParaRPr lang="en-US" sz="800" i="1" dirty="0">
              <a:solidFill>
                <a:schemeClr val="bg1"/>
              </a:solidFill>
              <a:latin typeface="Arial" panose="020B0604020202020204" pitchFamily="34" charset="0"/>
              <a:cs typeface="Arial" panose="020B0604020202020204" pitchFamily="34" charset="0"/>
            </a:endParaRPr>
          </a:p>
          <a:p>
            <a:r>
              <a:rPr lang="en-US" sz="800" i="1" dirty="0">
                <a:solidFill>
                  <a:schemeClr val="bg1"/>
                </a:solidFill>
                <a:latin typeface="Arial" panose="020B0604020202020204" pitchFamily="34" charset="0"/>
                <a:cs typeface="Arial" panose="020B0604020202020204" pitchFamily="34" charset="0"/>
              </a:rPr>
              <a:t>Image: </a:t>
            </a:r>
            <a:r>
              <a:rPr lang="en-US" sz="800" i="1" dirty="0" smtClean="0">
                <a:solidFill>
                  <a:schemeClr val="bg1"/>
                </a:solidFill>
                <a:latin typeface="Arial" panose="020B0604020202020204" pitchFamily="34" charset="0"/>
                <a:cs typeface="Arial" panose="020B0604020202020204" pitchFamily="34" charset="0"/>
              </a:rPr>
              <a:t>The Dredge Research Collaborative</a:t>
            </a:r>
            <a:endParaRPr lang="en-US" sz="800" i="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6324600" y="6096000"/>
            <a:ext cx="3855656" cy="584775"/>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ASLA </a:t>
            </a:r>
            <a:r>
              <a:rPr lang="en-US" sz="800" i="1" dirty="0" err="1" smtClean="0">
                <a:solidFill>
                  <a:schemeClr val="bg1"/>
                </a:solidFill>
                <a:latin typeface="Arial" panose="020B0604020202020204" pitchFamily="34" charset="0"/>
                <a:cs typeface="Arial" panose="020B0604020202020204" pitchFamily="34" charset="0"/>
              </a:rPr>
              <a:t>Stidemt</a:t>
            </a:r>
            <a:r>
              <a:rPr lang="en-US" sz="800" i="1" dirty="0" smtClean="0">
                <a:solidFill>
                  <a:schemeClr val="bg1"/>
                </a:solidFill>
                <a:latin typeface="Arial" panose="020B0604020202020204" pitchFamily="34" charset="0"/>
                <a:cs typeface="Arial" panose="020B0604020202020204" pitchFamily="34" charset="0"/>
              </a:rPr>
              <a:t> Honor </a:t>
            </a:r>
            <a:r>
              <a:rPr lang="en-US" sz="800" i="1" dirty="0">
                <a:solidFill>
                  <a:schemeClr val="bg1"/>
                </a:solidFill>
                <a:latin typeface="Arial" panose="020B0604020202020204" pitchFamily="34" charset="0"/>
                <a:cs typeface="Arial" panose="020B0604020202020204" pitchFamily="34" charset="0"/>
              </a:rPr>
              <a:t>Award,  </a:t>
            </a:r>
            <a:r>
              <a:rPr lang="en-US" sz="800" i="1" dirty="0" smtClean="0">
                <a:solidFill>
                  <a:schemeClr val="bg1"/>
                </a:solidFill>
                <a:latin typeface="Arial" panose="020B0604020202020204" pitchFamily="34" charset="0"/>
                <a:cs typeface="Arial" panose="020B0604020202020204" pitchFamily="34" charset="0"/>
              </a:rPr>
              <a:t>Student Collaboration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The Vietnam Veterans Memorial</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Ball State University</a:t>
            </a:r>
            <a:endParaRPr lang="en-US" sz="800" i="1" dirty="0">
              <a:solidFill>
                <a:schemeClr val="bg1"/>
              </a:solidFill>
              <a:latin typeface="Arial" panose="020B0604020202020204" pitchFamily="34" charset="0"/>
              <a:cs typeface="Arial" panose="020B0604020202020204" pitchFamily="34" charset="0"/>
            </a:endParaRPr>
          </a:p>
          <a:p>
            <a:r>
              <a:rPr lang="en-US" sz="800" i="1" dirty="0">
                <a:solidFill>
                  <a:schemeClr val="bg1"/>
                </a:solidFill>
                <a:latin typeface="Arial" panose="020B0604020202020204" pitchFamily="34" charset="0"/>
                <a:cs typeface="Arial" panose="020B0604020202020204" pitchFamily="34" charset="0"/>
              </a:rPr>
              <a:t>Image: </a:t>
            </a:r>
            <a:r>
              <a:rPr lang="en-US" sz="800" i="1" dirty="0" smtClean="0">
                <a:solidFill>
                  <a:schemeClr val="bg1"/>
                </a:solidFill>
                <a:latin typeface="Arial" panose="020B0604020202020204" pitchFamily="34" charset="0"/>
                <a:cs typeface="Arial" panose="020B0604020202020204" pitchFamily="34" charset="0"/>
              </a:rPr>
              <a:t> images@asla.org</a:t>
            </a:r>
            <a:endParaRPr lang="en-US" sz="800" i="1"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6070634"/>
            <a:ext cx="1961741" cy="504652"/>
          </a:xfrm>
          <a:prstGeom prst="rect">
            <a:avLst/>
          </a:prstGeom>
        </p:spPr>
      </p:pic>
    </p:spTree>
    <p:extLst>
      <p:ext uri="{BB962C8B-B14F-4D97-AF65-F5344CB8AC3E}">
        <p14:creationId xmlns:p14="http://schemas.microsoft.com/office/powerpoint/2010/main" val="11417878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0" y="0"/>
            <a:ext cx="12188869" cy="6858000"/>
          </a:xfrm>
          <a:prstGeom prst="rect">
            <a:avLst/>
          </a:prstGeom>
        </p:spPr>
      </p:pic>
      <p:sp>
        <p:nvSpPr>
          <p:cNvPr id="14" name="Rectangle 13"/>
          <p:cNvSpPr/>
          <p:nvPr/>
        </p:nvSpPr>
        <p:spPr>
          <a:xfrm>
            <a:off x="304800" y="5943600"/>
            <a:ext cx="3855656" cy="707886"/>
          </a:xfrm>
          <a:prstGeom prst="rect">
            <a:avLst/>
          </a:prstGeom>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2017 ASLA Professional Award of Excellence, General Design</a:t>
            </a:r>
          </a:p>
          <a:p>
            <a:r>
              <a:rPr lang="en-US" sz="800" i="1" dirty="0" err="1">
                <a:solidFill>
                  <a:schemeClr val="bg1"/>
                </a:solidFill>
                <a:latin typeface="Arial" panose="020B0604020202020204" pitchFamily="34" charset="0"/>
                <a:cs typeface="Arial" panose="020B0604020202020204" pitchFamily="34" charset="0"/>
              </a:rPr>
              <a:t>Klyde</a:t>
            </a:r>
            <a:r>
              <a:rPr lang="en-US" sz="800" i="1" dirty="0">
                <a:solidFill>
                  <a:schemeClr val="bg1"/>
                </a:solidFill>
                <a:latin typeface="Arial" panose="020B0604020202020204" pitchFamily="34" charset="0"/>
                <a:cs typeface="Arial" panose="020B0604020202020204" pitchFamily="34" charset="0"/>
              </a:rPr>
              <a:t> Warren Park</a:t>
            </a:r>
          </a:p>
          <a:p>
            <a:r>
              <a:rPr lang="en-US" sz="800" i="1" dirty="0">
                <a:solidFill>
                  <a:schemeClr val="bg1"/>
                </a:solidFill>
                <a:latin typeface="Arial" panose="020B0604020202020204" pitchFamily="34" charset="0"/>
                <a:cs typeface="Arial" panose="020B0604020202020204" pitchFamily="34" charset="0"/>
              </a:rPr>
              <a:t>Dallas, TX</a:t>
            </a:r>
          </a:p>
          <a:p>
            <a:r>
              <a:rPr lang="en-US" sz="800" i="1" dirty="0">
                <a:solidFill>
                  <a:schemeClr val="bg1"/>
                </a:solidFill>
                <a:latin typeface="Arial" panose="020B0604020202020204" pitchFamily="34" charset="0"/>
                <a:cs typeface="Arial" panose="020B0604020202020204" pitchFamily="34" charset="0"/>
              </a:rPr>
              <a:t>OJB Landscape Architecture</a:t>
            </a:r>
          </a:p>
          <a:p>
            <a:r>
              <a:rPr lang="en-US" sz="800" i="1" dirty="0">
                <a:solidFill>
                  <a:schemeClr val="bg1"/>
                </a:solidFill>
                <a:latin typeface="Arial" panose="020B0604020202020204" pitchFamily="34" charset="0"/>
                <a:cs typeface="Arial" panose="020B0604020202020204" pitchFamily="34" charset="0"/>
              </a:rPr>
              <a:t>Image: </a:t>
            </a:r>
            <a:r>
              <a:rPr lang="en-US" sz="800" i="1" dirty="0" err="1">
                <a:solidFill>
                  <a:schemeClr val="bg1"/>
                </a:solidFill>
                <a:latin typeface="Arial" panose="020B0604020202020204" pitchFamily="34" charset="0"/>
                <a:cs typeface="Arial" panose="020B0604020202020204" pitchFamily="34" charset="0"/>
              </a:rPr>
              <a:t>Liane</a:t>
            </a:r>
            <a:r>
              <a:rPr lang="en-US" sz="800" i="1" dirty="0">
                <a:solidFill>
                  <a:schemeClr val="bg1"/>
                </a:solidFill>
                <a:latin typeface="Arial" panose="020B0604020202020204" pitchFamily="34" charset="0"/>
                <a:cs typeface="Arial" panose="020B0604020202020204" pitchFamily="34" charset="0"/>
              </a:rPr>
              <a:t> Rochelle Photography</a:t>
            </a:r>
          </a:p>
        </p:txBody>
      </p:sp>
      <p:sp>
        <p:nvSpPr>
          <p:cNvPr id="21" name="Rectangle 20"/>
          <p:cNvSpPr/>
          <p:nvPr/>
        </p:nvSpPr>
        <p:spPr>
          <a:xfrm>
            <a:off x="-149271" y="411410"/>
            <a:ext cx="8912271" cy="958702"/>
          </a:xfrm>
          <a:prstGeom prst="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ChangeArrowheads="1"/>
          </p:cNvSpPr>
          <p:nvPr/>
        </p:nvSpPr>
        <p:spPr bwMode="auto">
          <a:xfrm>
            <a:off x="171786" y="457200"/>
            <a:ext cx="10820400" cy="861774"/>
          </a:xfrm>
          <a:prstGeom prst="rect">
            <a:avLst/>
          </a:prstGeom>
          <a:noFill/>
          <a:ln w="9525">
            <a:noFill/>
            <a:miter lim="800000"/>
            <a:headEnd/>
            <a:tailEnd/>
          </a:ln>
        </p:spPr>
        <p:txBody>
          <a:bodyPr wrap="square">
            <a:spAutoFit/>
          </a:bodyPr>
          <a:lstStyle/>
          <a:p>
            <a:pPr lvl="0"/>
            <a:r>
              <a:rPr lang="en-US" sz="5000" b="1" dirty="0" smtClean="0">
                <a:solidFill>
                  <a:srgbClr val="003B4A"/>
                </a:solidFill>
                <a:latin typeface="Arial Black" panose="020B0A04020102020204" pitchFamily="34" charset="0"/>
                <a:cs typeface="Arial" panose="020B0604020202020204" pitchFamily="34" charset="0"/>
              </a:rPr>
              <a:t>COULD YOU BECOME A</a:t>
            </a:r>
            <a:endParaRPr lang="en-US" sz="5000" b="1" dirty="0">
              <a:solidFill>
                <a:srgbClr val="003B4A"/>
              </a:solidFill>
              <a:latin typeface="Arial Black" panose="020B0A04020102020204" pitchFamily="34" charset="0"/>
            </a:endParaRPr>
          </a:p>
        </p:txBody>
      </p:sp>
      <p:sp>
        <p:nvSpPr>
          <p:cNvPr id="9" name="Rectangle 8"/>
          <p:cNvSpPr/>
          <p:nvPr/>
        </p:nvSpPr>
        <p:spPr>
          <a:xfrm>
            <a:off x="2514600" y="1706461"/>
            <a:ext cx="9829800" cy="958702"/>
          </a:xfrm>
          <a:prstGeom prst="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2819400" y="1757599"/>
            <a:ext cx="9220200" cy="861774"/>
          </a:xfrm>
          <a:prstGeom prst="rect">
            <a:avLst/>
          </a:prstGeom>
          <a:noFill/>
          <a:ln w="9525">
            <a:noFill/>
            <a:miter lim="800000"/>
            <a:headEnd/>
            <a:tailEnd/>
          </a:ln>
        </p:spPr>
        <p:txBody>
          <a:bodyPr wrap="square">
            <a:spAutoFit/>
          </a:bodyPr>
          <a:lstStyle/>
          <a:p>
            <a:pPr lvl="0"/>
            <a:r>
              <a:rPr lang="en-US" sz="5000" b="1" dirty="0" smtClean="0">
                <a:solidFill>
                  <a:srgbClr val="003B4A"/>
                </a:solidFill>
                <a:latin typeface="Arial Black" panose="020B0A04020102020204" pitchFamily="34" charset="0"/>
                <a:cs typeface="Arial" panose="020B0604020202020204" pitchFamily="34" charset="0"/>
              </a:rPr>
              <a:t>LANDSCAPE ARCHITECT?</a:t>
            </a:r>
            <a:endParaRPr lang="en-US" sz="5000" b="1" dirty="0">
              <a:solidFill>
                <a:srgbClr val="003B4A"/>
              </a:solidFill>
              <a:latin typeface="Arial Black" panose="020B0A040201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2238335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98786"/>
            <a:ext cx="4889188" cy="3473012"/>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0" y="-30701"/>
            <a:ext cx="4889187" cy="3459701"/>
          </a:xfrm>
          <a:prstGeom prst="rect">
            <a:avLst/>
          </a:prstGeom>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44250" y="2895600"/>
            <a:ext cx="4089630" cy="3962401"/>
          </a:xfrm>
          <a:prstGeom prst="rect">
            <a:avLst/>
          </a:prstGeom>
        </p:spPr>
      </p:pic>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88940" y="0"/>
            <a:ext cx="3103060" cy="6871798"/>
          </a:xfrm>
          <a:prstGeom prst="rect">
            <a:avLst/>
          </a:prstGeom>
        </p:spPr>
      </p:pic>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44249" y="-1267"/>
            <a:ext cx="4089630" cy="2896868"/>
          </a:xfrm>
          <a:prstGeom prst="rect">
            <a:avLst/>
          </a:prstGeom>
        </p:spPr>
      </p:pic>
      <p:sp>
        <p:nvSpPr>
          <p:cNvPr id="14" name="Rectangle 13"/>
          <p:cNvSpPr/>
          <p:nvPr/>
        </p:nvSpPr>
        <p:spPr>
          <a:xfrm>
            <a:off x="304800" y="59436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t>
            </a:r>
            <a:r>
              <a:rPr lang="en-US" sz="800" i="1" dirty="0">
                <a:solidFill>
                  <a:schemeClr val="bg1"/>
                </a:solidFill>
                <a:latin typeface="Arial" panose="020B0604020202020204" pitchFamily="34" charset="0"/>
                <a:cs typeface="Arial" panose="020B0604020202020204" pitchFamily="34" charset="0"/>
              </a:rPr>
              <a:t>ASLA </a:t>
            </a:r>
            <a:r>
              <a:rPr lang="en-US" sz="800" i="1" dirty="0" smtClean="0">
                <a:solidFill>
                  <a:schemeClr val="bg1"/>
                </a:solidFill>
                <a:latin typeface="Arial" panose="020B0604020202020204" pitchFamily="34" charset="0"/>
                <a:cs typeface="Arial" panose="020B0604020202020204" pitchFamily="34" charset="0"/>
              </a:rPr>
              <a:t>Student Honor Award,  Community Service</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Neighborhood Detox</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College Station, TX</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Texas A&amp;M University</a:t>
            </a:r>
            <a:endParaRPr lang="en-US" sz="800" i="1" dirty="0">
              <a:solidFill>
                <a:schemeClr val="bg1"/>
              </a:solidFill>
              <a:latin typeface="Arial" panose="020B0604020202020204" pitchFamily="34" charset="0"/>
              <a:cs typeface="Arial" panose="020B0604020202020204" pitchFamily="34" charset="0"/>
            </a:endParaRPr>
          </a:p>
          <a:p>
            <a:r>
              <a:rPr lang="en-US" sz="800" i="1" dirty="0">
                <a:solidFill>
                  <a:schemeClr val="bg1"/>
                </a:solidFill>
                <a:latin typeface="Arial" panose="020B0604020202020204" pitchFamily="34" charset="0"/>
                <a:cs typeface="Arial" panose="020B0604020202020204" pitchFamily="34" charset="0"/>
              </a:rPr>
              <a:t>Image: </a:t>
            </a:r>
            <a:r>
              <a:rPr lang="en-US" sz="800" i="1" dirty="0" smtClean="0">
                <a:solidFill>
                  <a:schemeClr val="bg1"/>
                </a:solidFill>
                <a:latin typeface="Arial" panose="020B0604020202020204" pitchFamily="34" charset="0"/>
                <a:cs typeface="Arial" panose="020B0604020202020204" pitchFamily="34" charset="0"/>
              </a:rPr>
              <a:t>Texas A&amp;M University</a:t>
            </a:r>
            <a:endParaRPr lang="en-US" sz="800" i="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8351" y="2474512"/>
            <a:ext cx="12200352" cy="1011690"/>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152400" y="2590800"/>
            <a:ext cx="12268200" cy="784830"/>
          </a:xfrm>
          <a:prstGeom prst="rect">
            <a:avLst/>
          </a:prstGeom>
          <a:noFill/>
          <a:ln w="9525">
            <a:noFill/>
            <a:miter lim="800000"/>
            <a:headEnd/>
            <a:tailEnd/>
          </a:ln>
        </p:spPr>
        <p:txBody>
          <a:bodyPr wrap="square">
            <a:spAutoFit/>
          </a:bodyPr>
          <a:lstStyle/>
          <a:p>
            <a:pPr lvl="0"/>
            <a:r>
              <a:rPr lang="en-US" sz="4500" b="1" dirty="0" smtClean="0">
                <a:solidFill>
                  <a:schemeClr val="bg1"/>
                </a:solidFill>
                <a:latin typeface="Arial Black" panose="020B0A04020102020204" pitchFamily="34" charset="0"/>
                <a:cs typeface="Arial" panose="020B0604020202020204" pitchFamily="34" charset="0"/>
              </a:rPr>
              <a:t>STUDY LANDSCAPE ARCHITECTURE!</a:t>
            </a:r>
            <a:endParaRPr lang="en-US" sz="4500" b="1" dirty="0">
              <a:solidFill>
                <a:schemeClr val="bg1"/>
              </a:solidFill>
              <a:latin typeface="Arial Black" panose="020B0A04020102020204" pitchFamily="34"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3570750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24600" y="3048000"/>
            <a:ext cx="5867400" cy="3810001"/>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4600" y="-7856"/>
            <a:ext cx="5884100" cy="2979656"/>
          </a:xfrm>
          <a:prstGeom prst="rect">
            <a:avLst/>
          </a:prstGeom>
        </p:spPr>
      </p:pic>
      <p:sp>
        <p:nvSpPr>
          <p:cNvPr id="9" name="Rectangle 8"/>
          <p:cNvSpPr/>
          <p:nvPr/>
        </p:nvSpPr>
        <p:spPr>
          <a:xfrm>
            <a:off x="-17897" y="-7856"/>
            <a:ext cx="6342497" cy="6865856"/>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304799" y="228600"/>
            <a:ext cx="5913057" cy="5755422"/>
          </a:xfrm>
          <a:prstGeom prst="rect">
            <a:avLst/>
          </a:prstGeom>
          <a:noFill/>
          <a:ln w="9525">
            <a:noFill/>
            <a:miter lim="800000"/>
            <a:headEnd/>
            <a:tailEnd/>
          </a:ln>
        </p:spPr>
        <p:txBody>
          <a:bodyPr wrap="square">
            <a:spAutoFit/>
          </a:bodyPr>
          <a:lstStyle/>
          <a:p>
            <a:pPr lvl="0"/>
            <a:r>
              <a:rPr lang="en-US" sz="4000" b="1" dirty="0" smtClean="0">
                <a:solidFill>
                  <a:schemeClr val="bg1"/>
                </a:solidFill>
                <a:latin typeface="Arial Black" panose="020B0A04020102020204" pitchFamily="34" charset="0"/>
                <a:cs typeface="Arial" panose="020B0604020202020204" pitchFamily="34" charset="0"/>
              </a:rPr>
              <a:t>LEARN MORE BY:</a:t>
            </a:r>
            <a:br>
              <a:rPr lang="en-US" sz="4000" b="1" dirty="0" smtClean="0">
                <a:solidFill>
                  <a:schemeClr val="bg1"/>
                </a:solidFill>
                <a:latin typeface="Arial Black" panose="020B0A04020102020204" pitchFamily="34" charset="0"/>
                <a:cs typeface="Arial" panose="020B0604020202020204" pitchFamily="34" charset="0"/>
              </a:rPr>
            </a:br>
            <a:endParaRPr lang="en-US" sz="1400" b="1" dirty="0" smtClean="0">
              <a:solidFill>
                <a:schemeClr val="bg1"/>
              </a:solidFill>
              <a:latin typeface="Arial" panose="020B0604020202020204" pitchFamily="34" charset="0"/>
              <a:cs typeface="Arial" panose="020B0604020202020204" pitchFamily="34" charset="0"/>
            </a:endParaRPr>
          </a:p>
          <a:p>
            <a:pPr marL="571500" lvl="0" indent="-571500">
              <a:buFont typeface="Wingdings" panose="05000000000000000000" pitchFamily="2" charset="2"/>
              <a:buChar char="§"/>
            </a:pPr>
            <a:r>
              <a:rPr lang="en-US" sz="3000" b="1" dirty="0" smtClean="0">
                <a:solidFill>
                  <a:schemeClr val="bg1"/>
                </a:solidFill>
                <a:latin typeface="Arial" panose="020B0604020202020204" pitchFamily="34" charset="0"/>
                <a:cs typeface="Arial" panose="020B0604020202020204" pitchFamily="34" charset="0"/>
              </a:rPr>
              <a:t>Visiting a landscape architect’s office</a:t>
            </a:r>
            <a:br>
              <a:rPr lang="en-US" sz="3000" b="1" dirty="0" smtClean="0">
                <a:solidFill>
                  <a:schemeClr val="bg1"/>
                </a:solidFill>
                <a:latin typeface="Arial" panose="020B0604020202020204" pitchFamily="34" charset="0"/>
                <a:cs typeface="Arial" panose="020B0604020202020204" pitchFamily="34" charset="0"/>
              </a:rPr>
            </a:br>
            <a:endParaRPr lang="en-US" sz="2000" b="1" dirty="0" smtClean="0">
              <a:solidFill>
                <a:schemeClr val="bg1"/>
              </a:solidFill>
              <a:latin typeface="Arial" panose="020B0604020202020204" pitchFamily="34" charset="0"/>
              <a:cs typeface="Arial" panose="020B0604020202020204" pitchFamily="34" charset="0"/>
            </a:endParaRPr>
          </a:p>
          <a:p>
            <a:pPr marL="571500" lvl="0" indent="-571500">
              <a:buFont typeface="Wingdings" panose="05000000000000000000" pitchFamily="2" charset="2"/>
              <a:buChar char="§"/>
            </a:pPr>
            <a:r>
              <a:rPr lang="en-US" sz="3000" b="1" dirty="0" smtClean="0">
                <a:solidFill>
                  <a:schemeClr val="bg1"/>
                </a:solidFill>
                <a:latin typeface="Arial" panose="020B0604020202020204" pitchFamily="34" charset="0"/>
                <a:cs typeface="Arial" panose="020B0604020202020204" pitchFamily="34" charset="0"/>
              </a:rPr>
              <a:t>Volunteering at local environmental volunteer program</a:t>
            </a:r>
            <a:br>
              <a:rPr lang="en-US" sz="3000" b="1" dirty="0" smtClean="0">
                <a:solidFill>
                  <a:schemeClr val="bg1"/>
                </a:solidFill>
                <a:latin typeface="Arial" panose="020B0604020202020204" pitchFamily="34" charset="0"/>
                <a:cs typeface="Arial" panose="020B0604020202020204" pitchFamily="34" charset="0"/>
              </a:rPr>
            </a:br>
            <a:endParaRPr lang="en-US" sz="2000" b="1" dirty="0" smtClean="0">
              <a:solidFill>
                <a:schemeClr val="bg1"/>
              </a:solidFill>
              <a:latin typeface="Arial" panose="020B0604020202020204" pitchFamily="34" charset="0"/>
              <a:cs typeface="Arial" panose="020B0604020202020204" pitchFamily="34" charset="0"/>
            </a:endParaRPr>
          </a:p>
          <a:p>
            <a:pPr marL="571500" lvl="0" indent="-571500">
              <a:buFont typeface="Wingdings" panose="05000000000000000000" pitchFamily="2" charset="2"/>
              <a:buChar char="§"/>
            </a:pPr>
            <a:r>
              <a:rPr lang="en-US" sz="3000" b="1" dirty="0" smtClean="0">
                <a:solidFill>
                  <a:schemeClr val="bg1"/>
                </a:solidFill>
                <a:latin typeface="Arial" panose="020B0604020202020204" pitchFamily="34" charset="0"/>
                <a:cs typeface="Arial" panose="020B0604020202020204" pitchFamily="34" charset="0"/>
              </a:rPr>
              <a:t>Having a conversation about the built environment; ask your parents, relatives, and friends about design</a:t>
            </a:r>
            <a:endParaRPr lang="en-US" sz="30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431344" y="205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ASLA </a:t>
            </a:r>
            <a:r>
              <a:rPr lang="en-US" sz="800" i="1" dirty="0">
                <a:solidFill>
                  <a:schemeClr val="bg1"/>
                </a:solidFill>
                <a:latin typeface="Arial" panose="020B0604020202020204" pitchFamily="34" charset="0"/>
                <a:cs typeface="Arial" panose="020B0604020202020204" pitchFamily="34" charset="0"/>
              </a:rPr>
              <a:t>Professional Honor Award,  </a:t>
            </a:r>
            <a:r>
              <a:rPr lang="en-US" sz="800" i="1" dirty="0" smtClean="0">
                <a:solidFill>
                  <a:schemeClr val="bg1"/>
                </a:solidFill>
                <a:latin typeface="Arial" panose="020B0604020202020204" pitchFamily="34" charset="0"/>
                <a:cs typeface="Arial" panose="020B0604020202020204" pitchFamily="34" charset="0"/>
              </a:rPr>
              <a:t>Communications</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Activating Land Stewardship and Participation in Detroit</a:t>
            </a:r>
          </a:p>
          <a:p>
            <a:r>
              <a:rPr lang="en-US" sz="800" i="1" dirty="0" smtClean="0">
                <a:solidFill>
                  <a:schemeClr val="bg1"/>
                </a:solidFill>
                <a:latin typeface="Arial" panose="020B0604020202020204" pitchFamily="34" charset="0"/>
                <a:cs typeface="Arial" panose="020B0604020202020204" pitchFamily="34" charset="0"/>
              </a:rPr>
              <a:t>Detroit, MI</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Detroit Future City</a:t>
            </a:r>
            <a:endParaRPr lang="en-US" sz="800" i="1" dirty="0">
              <a:solidFill>
                <a:schemeClr val="bg1"/>
              </a:solidFill>
              <a:latin typeface="Arial" panose="020B0604020202020204" pitchFamily="34" charset="0"/>
              <a:cs typeface="Arial" panose="020B0604020202020204" pitchFamily="34" charset="0"/>
            </a:endParaRPr>
          </a:p>
          <a:p>
            <a:r>
              <a:rPr lang="en-US" sz="800" i="1" dirty="0">
                <a:solidFill>
                  <a:schemeClr val="bg1"/>
                </a:solidFill>
                <a:latin typeface="Arial" panose="020B0604020202020204" pitchFamily="34" charset="0"/>
                <a:cs typeface="Arial" panose="020B0604020202020204" pitchFamily="34" charset="0"/>
              </a:rPr>
              <a:t>Image: </a:t>
            </a:r>
            <a:r>
              <a:rPr lang="en-US" sz="800" i="1" dirty="0" smtClean="0">
                <a:solidFill>
                  <a:schemeClr val="bg1"/>
                </a:solidFill>
                <a:latin typeface="Arial" panose="020B0604020202020204" pitchFamily="34" charset="0"/>
                <a:cs typeface="Arial" panose="020B0604020202020204" pitchFamily="34" charset="0"/>
              </a:rPr>
              <a:t>Andrew Potter</a:t>
            </a:r>
            <a:endParaRPr lang="en-US" sz="800" i="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6431344" y="3254514"/>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2016 ASLA Professional Honor Award, General Design</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Rooftop Haven for Urban Agriculture</a:t>
            </a:r>
          </a:p>
          <a:p>
            <a:r>
              <a:rPr lang="en-US" sz="800" i="1" dirty="0" smtClean="0">
                <a:solidFill>
                  <a:schemeClr val="bg1"/>
                </a:solidFill>
                <a:latin typeface="Arial" panose="020B0604020202020204" pitchFamily="34" charset="0"/>
                <a:cs typeface="Arial" panose="020B0604020202020204" pitchFamily="34" charset="0"/>
              </a:rPr>
              <a:t>Chicago, IL</a:t>
            </a:r>
            <a:endParaRPr lang="en-US" sz="800" i="1" dirty="0">
              <a:solidFill>
                <a:schemeClr val="bg1"/>
              </a:solidFill>
              <a:latin typeface="Arial" panose="020B0604020202020204" pitchFamily="34" charset="0"/>
              <a:cs typeface="Arial" panose="020B0604020202020204" pitchFamily="34" charset="0"/>
            </a:endParaRPr>
          </a:p>
          <a:p>
            <a:r>
              <a:rPr lang="en-US" sz="800" i="1" dirty="0" err="1" smtClean="0">
                <a:solidFill>
                  <a:schemeClr val="bg1"/>
                </a:solidFill>
                <a:latin typeface="Arial" panose="020B0604020202020204" pitchFamily="34" charset="0"/>
                <a:cs typeface="Arial" panose="020B0604020202020204" pitchFamily="34" charset="0"/>
              </a:rPr>
              <a:t>Hoerr</a:t>
            </a:r>
            <a:r>
              <a:rPr lang="en-US" sz="800" i="1" dirty="0" smtClean="0">
                <a:solidFill>
                  <a:schemeClr val="bg1"/>
                </a:solidFill>
                <a:latin typeface="Arial" panose="020B0604020202020204" pitchFamily="34" charset="0"/>
                <a:cs typeface="Arial" panose="020B0604020202020204" pitchFamily="34" charset="0"/>
              </a:rPr>
              <a:t> </a:t>
            </a:r>
            <a:r>
              <a:rPr lang="en-US" sz="800" i="1" dirty="0" err="1" smtClean="0">
                <a:solidFill>
                  <a:schemeClr val="bg1"/>
                </a:solidFill>
                <a:latin typeface="Arial" panose="020B0604020202020204" pitchFamily="34" charset="0"/>
                <a:cs typeface="Arial" panose="020B0604020202020204" pitchFamily="34" charset="0"/>
              </a:rPr>
              <a:t>Schaudt</a:t>
            </a:r>
            <a:r>
              <a:rPr lang="en-US" sz="800" i="1" dirty="0" smtClean="0">
                <a:solidFill>
                  <a:schemeClr val="bg1"/>
                </a:solidFill>
                <a:latin typeface="Arial" panose="020B0604020202020204" pitchFamily="34" charset="0"/>
                <a:cs typeface="Arial" panose="020B0604020202020204" pitchFamily="34" charset="0"/>
              </a:rPr>
              <a:t> Landscape Architects</a:t>
            </a:r>
            <a:endParaRPr lang="en-US" sz="800" i="1" dirty="0">
              <a:solidFill>
                <a:schemeClr val="bg1"/>
              </a:solidFill>
              <a:latin typeface="Arial" panose="020B0604020202020204" pitchFamily="34" charset="0"/>
              <a:cs typeface="Arial" panose="020B0604020202020204" pitchFamily="34" charset="0"/>
            </a:endParaRPr>
          </a:p>
          <a:p>
            <a:r>
              <a:rPr lang="en-US" sz="800" i="1" dirty="0">
                <a:solidFill>
                  <a:schemeClr val="bg1"/>
                </a:solidFill>
                <a:latin typeface="Arial" panose="020B0604020202020204" pitchFamily="34" charset="0"/>
                <a:cs typeface="Arial" panose="020B0604020202020204" pitchFamily="34" charset="0"/>
              </a:rPr>
              <a:t>Image: </a:t>
            </a:r>
            <a:r>
              <a:rPr lang="en-US" sz="800" i="1" dirty="0" smtClean="0">
                <a:solidFill>
                  <a:schemeClr val="bg1"/>
                </a:solidFill>
                <a:latin typeface="Arial" panose="020B0604020202020204" pitchFamily="34" charset="0"/>
                <a:cs typeface="Arial" panose="020B0604020202020204" pitchFamily="34" charset="0"/>
              </a:rPr>
              <a:t> Scott </a:t>
            </a:r>
            <a:r>
              <a:rPr lang="en-US" sz="800" i="1" dirty="0" err="1" smtClean="0">
                <a:solidFill>
                  <a:schemeClr val="bg1"/>
                </a:solidFill>
                <a:latin typeface="Arial" panose="020B0604020202020204" pitchFamily="34" charset="0"/>
                <a:cs typeface="Arial" panose="020B0604020202020204" pitchFamily="34" charset="0"/>
              </a:rPr>
              <a:t>Shigley</a:t>
            </a:r>
            <a:endParaRPr lang="en-US" sz="800" i="1"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6070634"/>
            <a:ext cx="1961741" cy="504652"/>
          </a:xfrm>
          <a:prstGeom prst="rect">
            <a:avLst/>
          </a:prstGeom>
        </p:spPr>
      </p:pic>
    </p:spTree>
    <p:extLst>
      <p:ext uri="{BB962C8B-B14F-4D97-AF65-F5344CB8AC3E}">
        <p14:creationId xmlns:p14="http://schemas.microsoft.com/office/powerpoint/2010/main" val="3344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855"/>
            <a:ext cx="12209897" cy="6865856"/>
          </a:xfrm>
          <a:prstGeom prst="rect">
            <a:avLst/>
          </a:prstGeom>
        </p:spPr>
      </p:pic>
      <p:sp>
        <p:nvSpPr>
          <p:cNvPr id="17" name="Rectangle 16"/>
          <p:cNvSpPr/>
          <p:nvPr/>
        </p:nvSpPr>
        <p:spPr>
          <a:xfrm>
            <a:off x="0" y="-7856"/>
            <a:ext cx="5181600" cy="6865856"/>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381000" y="3202394"/>
            <a:ext cx="5410200" cy="1369606"/>
          </a:xfrm>
          <a:prstGeom prst="rect">
            <a:avLst/>
          </a:prstGeom>
          <a:noFill/>
          <a:ln w="9525">
            <a:noFill/>
            <a:miter lim="800000"/>
            <a:headEnd/>
            <a:tailEnd/>
          </a:ln>
        </p:spPr>
        <p:txBody>
          <a:bodyPr wrap="square">
            <a:spAutoFit/>
          </a:bodyPr>
          <a:lstStyle/>
          <a:p>
            <a:pPr lvl="0"/>
            <a:r>
              <a:rPr lang="en-US" sz="2800" b="1" dirty="0" smtClean="0">
                <a:solidFill>
                  <a:schemeClr val="bg1"/>
                </a:solidFill>
                <a:latin typeface="Arial Bold" panose="020B0704020202020204" pitchFamily="34" charset="0"/>
                <a:cs typeface="Arial Bold" panose="020B0704020202020204" pitchFamily="34" charset="0"/>
              </a:rPr>
              <a:t>Discover more at:</a:t>
            </a:r>
          </a:p>
          <a:p>
            <a:pPr lvl="0"/>
            <a:r>
              <a:rPr lang="en-US" sz="3500" b="1" dirty="0" smtClean="0">
                <a:solidFill>
                  <a:schemeClr val="bg1"/>
                </a:solidFill>
                <a:latin typeface="Arial Black" panose="020B0A04020102020204" pitchFamily="34" charset="0"/>
                <a:cs typeface="Arial Bold" panose="020B0704020202020204" pitchFamily="34" charset="0"/>
              </a:rPr>
              <a:t>asla.org/</a:t>
            </a:r>
            <a:r>
              <a:rPr lang="en-US" sz="3500" b="1" dirty="0" err="1" smtClean="0">
                <a:solidFill>
                  <a:schemeClr val="bg1"/>
                </a:solidFill>
                <a:latin typeface="Arial Black" panose="020B0A04020102020204" pitchFamily="34" charset="0"/>
                <a:cs typeface="Arial Bold" panose="020B0704020202020204" pitchFamily="34" charset="0"/>
              </a:rPr>
              <a:t>yourpath</a:t>
            </a:r>
            <a:endParaRPr lang="en-US" sz="3500" b="1" dirty="0">
              <a:solidFill>
                <a:srgbClr val="FBD637"/>
              </a:solidFill>
              <a:latin typeface="Arial Black" panose="020B0A04020102020204" pitchFamily="34" charset="0"/>
              <a:cs typeface="Arial Bold" panose="020B0704020202020204" pitchFamily="34" charset="0"/>
            </a:endParaRPr>
          </a:p>
          <a:p>
            <a:pPr marL="285750" indent="-285750" eaLnBrk="0" hangingPunct="0">
              <a:lnSpc>
                <a:spcPct val="150000"/>
              </a:lnSpc>
              <a:buClr>
                <a:schemeClr val="bg1"/>
              </a:buClr>
              <a:buFont typeface="Arial" pitchFamily="34" charset="0"/>
              <a:buChar char="•"/>
              <a:defRPr/>
            </a:pPr>
            <a:endParaRPr lang="en-US" sz="1200" b="1" dirty="0">
              <a:solidFill>
                <a:srgbClr val="FBD637"/>
              </a:solidFill>
              <a:latin typeface="Arial Bold" panose="020B0704020202020204" pitchFamily="34" charset="0"/>
              <a:cs typeface="Arial Bold" panose="020B0704020202020204" pitchFamily="34" charset="0"/>
            </a:endParaRPr>
          </a:p>
        </p:txBody>
      </p:sp>
      <p:sp>
        <p:nvSpPr>
          <p:cNvPr id="12" name="Rectangle 11"/>
          <p:cNvSpPr/>
          <p:nvPr/>
        </p:nvSpPr>
        <p:spPr>
          <a:xfrm>
            <a:off x="381000" y="275503"/>
            <a:ext cx="3855656" cy="707886"/>
          </a:xfrm>
          <a:prstGeom prst="rect">
            <a:avLst/>
          </a:prstGeom>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2013 ASLA Professional Honor Award, General Design</a:t>
            </a:r>
          </a:p>
          <a:p>
            <a:r>
              <a:rPr lang="en-US" sz="800" i="1" dirty="0">
                <a:solidFill>
                  <a:schemeClr val="bg1"/>
                </a:solidFill>
                <a:latin typeface="Arial" panose="020B0604020202020204" pitchFamily="34" charset="0"/>
                <a:cs typeface="Arial" panose="020B0604020202020204" pitchFamily="34" charset="0"/>
              </a:rPr>
              <a:t>High Line, Section 2</a:t>
            </a:r>
          </a:p>
          <a:p>
            <a:r>
              <a:rPr lang="en-US" sz="800" i="1" dirty="0">
                <a:solidFill>
                  <a:schemeClr val="bg1"/>
                </a:solidFill>
                <a:latin typeface="Arial" panose="020B0604020202020204" pitchFamily="34" charset="0"/>
                <a:cs typeface="Arial" panose="020B0604020202020204" pitchFamily="34" charset="0"/>
              </a:rPr>
              <a:t>New York, NY</a:t>
            </a:r>
          </a:p>
          <a:p>
            <a:r>
              <a:rPr lang="en-US" sz="800" i="1" dirty="0">
                <a:solidFill>
                  <a:schemeClr val="bg1"/>
                </a:solidFill>
                <a:latin typeface="Arial" panose="020B0604020202020204" pitchFamily="34" charset="0"/>
                <a:cs typeface="Arial" panose="020B0604020202020204" pitchFamily="34" charset="0"/>
              </a:rPr>
              <a:t>James Corner Field Operations</a:t>
            </a:r>
          </a:p>
          <a:p>
            <a:r>
              <a:rPr lang="en-US" sz="800" i="1" dirty="0">
                <a:solidFill>
                  <a:schemeClr val="bg1"/>
                </a:solidFill>
                <a:latin typeface="Arial" panose="020B0604020202020204" pitchFamily="34" charset="0"/>
                <a:cs typeface="Arial" panose="020B0604020202020204" pitchFamily="34" charset="0"/>
              </a:rPr>
              <a:t>Image: </a:t>
            </a:r>
            <a:r>
              <a:rPr lang="en-US" sz="800" i="1" dirty="0" err="1">
                <a:solidFill>
                  <a:schemeClr val="bg1"/>
                </a:solidFill>
                <a:latin typeface="Arial" panose="020B0604020202020204" pitchFamily="34" charset="0"/>
                <a:cs typeface="Arial" panose="020B0604020202020204" pitchFamily="34" charset="0"/>
              </a:rPr>
              <a:t>Iwan</a:t>
            </a:r>
            <a:r>
              <a:rPr lang="en-US" sz="800" i="1" dirty="0">
                <a:solidFill>
                  <a:schemeClr val="bg1"/>
                </a:solidFill>
                <a:latin typeface="Arial" panose="020B0604020202020204" pitchFamily="34" charset="0"/>
                <a:cs typeface="Arial" panose="020B0604020202020204" pitchFamily="34" charset="0"/>
              </a:rPr>
              <a:t> Baan</a:t>
            </a:r>
          </a:p>
        </p:txBody>
      </p:sp>
      <p:sp>
        <p:nvSpPr>
          <p:cNvPr id="2" name="Rectangle 1"/>
          <p:cNvSpPr/>
          <p:nvPr/>
        </p:nvSpPr>
        <p:spPr>
          <a:xfrm>
            <a:off x="464508" y="1371600"/>
            <a:ext cx="5791199" cy="1136975"/>
          </a:xfrm>
          <a:prstGeom prst="rect">
            <a:avLst/>
          </a:prstGeom>
          <a:solidFill>
            <a:schemeClr val="bg1"/>
          </a:solidFill>
          <a:ln w="38100">
            <a:solidFill>
              <a:srgbClr val="003B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609600" y="1393783"/>
            <a:ext cx="6408107" cy="1092607"/>
          </a:xfrm>
          <a:prstGeom prst="rect">
            <a:avLst/>
          </a:prstGeom>
          <a:noFill/>
          <a:ln w="9525">
            <a:noFill/>
            <a:miter lim="800000"/>
            <a:headEnd/>
            <a:tailEnd/>
          </a:ln>
        </p:spPr>
        <p:txBody>
          <a:bodyPr wrap="square">
            <a:spAutoFit/>
          </a:bodyPr>
          <a:lstStyle/>
          <a:p>
            <a:pPr lvl="0"/>
            <a:r>
              <a:rPr lang="en-US" sz="6500" b="1" dirty="0" smtClean="0">
                <a:solidFill>
                  <a:srgbClr val="003B4A"/>
                </a:solidFill>
                <a:latin typeface="Arial Bold" panose="020B0704020202020204" pitchFamily="34" charset="0"/>
                <a:cs typeface="Arial Bold" panose="020B0704020202020204" pitchFamily="34" charset="0"/>
              </a:rPr>
              <a:t>THANK YOU!</a:t>
            </a:r>
            <a:endParaRPr lang="en-US" sz="6500" b="1" dirty="0">
              <a:solidFill>
                <a:srgbClr val="003B4A"/>
              </a:solidFill>
              <a:latin typeface="Arial Bold" panose="020B0704020202020204" pitchFamily="34" charset="0"/>
              <a:cs typeface="Arial Bold" panose="020B07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341" y="5719054"/>
            <a:ext cx="2541258" cy="653731"/>
          </a:xfrm>
          <a:prstGeom prst="rect">
            <a:avLst/>
          </a:prstGeom>
        </p:spPr>
      </p:pic>
    </p:spTree>
    <p:extLst>
      <p:ext uri="{BB962C8B-B14F-4D97-AF65-F5344CB8AC3E}">
        <p14:creationId xmlns:p14="http://schemas.microsoft.com/office/powerpoint/2010/main" val="3744155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351"/>
            <a:ext cx="12192000" cy="33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429000"/>
            <a:ext cx="1219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257305" y="222365"/>
            <a:ext cx="5410200" cy="3870290"/>
          </a:xfrm>
          <a:prstGeom prst="rect">
            <a:avLst/>
          </a:prstGeom>
          <a:noFill/>
          <a:ln w="9525">
            <a:noFill/>
            <a:miter lim="800000"/>
            <a:headEnd/>
            <a:tailEnd/>
          </a:ln>
        </p:spPr>
        <p:txBody>
          <a:bodyPr wrap="square">
            <a:spAutoFit/>
          </a:bodyPr>
          <a:lstStyle/>
          <a:p>
            <a:pPr lvl="0"/>
            <a:r>
              <a:rPr lang="en-US" sz="2400" b="1" dirty="0" smtClean="0">
                <a:solidFill>
                  <a:schemeClr val="bg1"/>
                </a:solidFill>
                <a:latin typeface="Arial" panose="020B0604020202020204" pitchFamily="34" charset="0"/>
                <a:cs typeface="Arial" panose="020B0604020202020204" pitchFamily="34" charset="0"/>
              </a:rPr>
              <a:t>Note: Slide to include local projects near the school you are presenting. Projects that the students will be familiar with and connect with at the start of the presentation. This slide represents projects in the Washington, D.C. metro area</a:t>
            </a:r>
          </a:p>
          <a:p>
            <a:pPr lvl="0"/>
            <a:endParaRPr lang="en-US" sz="2000" i="1" dirty="0">
              <a:solidFill>
                <a:schemeClr val="bg1"/>
              </a:solidFill>
              <a:latin typeface="Arial" panose="020B0604020202020204" pitchFamily="34" charset="0"/>
              <a:cs typeface="Arial" panose="020B0604020202020204" pitchFamily="34" charset="0"/>
            </a:endParaRPr>
          </a:p>
          <a:p>
            <a:pPr lvl="0"/>
            <a:endParaRPr lang="en-US" sz="2150" dirty="0" smtClean="0">
              <a:solidFill>
                <a:schemeClr val="bg1"/>
              </a:solidFill>
              <a:latin typeface="Arial" panose="020B0604020202020204" pitchFamily="34" charset="0"/>
              <a:cs typeface="Arial" panose="020B0604020202020204" pitchFamily="34" charset="0"/>
            </a:endParaRPr>
          </a:p>
          <a:p>
            <a:pPr marL="285750" indent="-285750">
              <a:buClr>
                <a:schemeClr val="bg1"/>
              </a:buClr>
              <a:buFont typeface="Arial" pitchFamily="34" charset="0"/>
              <a:buChar char="•"/>
              <a:defRPr/>
            </a:pPr>
            <a:endParaRPr lang="en-US" b="1" dirty="0">
              <a:solidFill>
                <a:srgbClr val="FBD637"/>
              </a:solidFill>
              <a:latin typeface="Futura Std Book" pitchFamily="34" charset="0"/>
            </a:endParaRPr>
          </a:p>
          <a:p>
            <a:pPr marL="285750" indent="-285750" eaLnBrk="0" hangingPunct="0">
              <a:lnSpc>
                <a:spcPct val="150000"/>
              </a:lnSpc>
              <a:buClr>
                <a:schemeClr val="bg1"/>
              </a:buClr>
              <a:buFont typeface="Arial" pitchFamily="34" charset="0"/>
              <a:buChar char="•"/>
              <a:defRPr/>
            </a:pPr>
            <a:endParaRPr lang="en-US" sz="1200" b="1" dirty="0">
              <a:solidFill>
                <a:srgbClr val="FBD637"/>
              </a:solidFill>
              <a:latin typeface="+mj-lt"/>
            </a:endParaRPr>
          </a:p>
        </p:txBody>
      </p:sp>
      <p:sp>
        <p:nvSpPr>
          <p:cNvPr id="15" name="Rectangle 14"/>
          <p:cNvSpPr/>
          <p:nvPr/>
        </p:nvSpPr>
        <p:spPr>
          <a:xfrm>
            <a:off x="304800" y="586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Example Image Credit:</a:t>
            </a:r>
          </a:p>
          <a:p>
            <a:r>
              <a:rPr lang="en-US" sz="800" i="1" dirty="0" smtClean="0">
                <a:solidFill>
                  <a:schemeClr val="bg1"/>
                </a:solidFill>
                <a:latin typeface="Arial" panose="020B0604020202020204" pitchFamily="34" charset="0"/>
                <a:cs typeface="Arial" panose="020B0604020202020204" pitchFamily="34" charset="0"/>
              </a:rPr>
              <a:t>Name of Project</a:t>
            </a:r>
          </a:p>
          <a:p>
            <a:r>
              <a:rPr lang="en-US" sz="800" i="1" dirty="0" smtClean="0">
                <a:solidFill>
                  <a:schemeClr val="bg1"/>
                </a:solidFill>
                <a:latin typeface="Arial" panose="020B0604020202020204" pitchFamily="34" charset="0"/>
                <a:cs typeface="Arial" panose="020B0604020202020204" pitchFamily="34" charset="0"/>
              </a:rPr>
              <a:t>Location</a:t>
            </a:r>
          </a:p>
          <a:p>
            <a:r>
              <a:rPr lang="en-US" sz="800" i="1" dirty="0" smtClean="0">
                <a:solidFill>
                  <a:schemeClr val="bg1"/>
                </a:solidFill>
                <a:latin typeface="Arial" panose="020B0604020202020204" pitchFamily="34" charset="0"/>
                <a:cs typeface="Arial" panose="020B0604020202020204" pitchFamily="34" charset="0"/>
              </a:rPr>
              <a:t>Company/Designer</a:t>
            </a:r>
          </a:p>
          <a:p>
            <a:r>
              <a:rPr lang="en-US" sz="800" i="1" dirty="0" smtClean="0">
                <a:solidFill>
                  <a:schemeClr val="bg1"/>
                </a:solidFill>
                <a:latin typeface="Arial" panose="020B0604020202020204" pitchFamily="34" charset="0"/>
                <a:cs typeface="Arial" panose="020B0604020202020204" pitchFamily="34" charset="0"/>
              </a:rPr>
              <a:t>Image:  Name of Photographer</a:t>
            </a:r>
            <a:endParaRPr lang="en-US" sz="800" i="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2508597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696199" y="0"/>
            <a:ext cx="446344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762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3505200"/>
            <a:ext cx="1219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257305" y="222365"/>
            <a:ext cx="5410200" cy="4271169"/>
          </a:xfrm>
          <a:prstGeom prst="rect">
            <a:avLst/>
          </a:prstGeom>
          <a:noFill/>
          <a:ln w="9525">
            <a:noFill/>
            <a:miter lim="800000"/>
            <a:headEnd/>
            <a:tailEnd/>
          </a:ln>
        </p:spPr>
        <p:txBody>
          <a:bodyPr wrap="square">
            <a:spAutoFit/>
          </a:bodyPr>
          <a:lstStyle/>
          <a:p>
            <a:pPr lvl="0"/>
            <a:r>
              <a:rPr lang="en-US" sz="2400" b="1" dirty="0" smtClean="0">
                <a:solidFill>
                  <a:schemeClr val="bg1"/>
                </a:solidFill>
                <a:latin typeface="Arial" panose="020B0604020202020204" pitchFamily="34" charset="0"/>
                <a:cs typeface="Arial" panose="020B0604020202020204" pitchFamily="34" charset="0"/>
              </a:rPr>
              <a:t>Note: Slide to include local projects near the school you are presenting. Projects that the students will be familiar with and connect with at the start of the presentation. This slide represents projects in the Washington, D.C. metro area</a:t>
            </a:r>
          </a:p>
          <a:p>
            <a:pPr lvl="0"/>
            <a:endParaRPr lang="en-US" sz="2400" i="1" dirty="0">
              <a:solidFill>
                <a:schemeClr val="bg1"/>
              </a:solidFill>
              <a:latin typeface="Arial" panose="020B0604020202020204" pitchFamily="34" charset="0"/>
              <a:cs typeface="Arial" panose="020B0604020202020204" pitchFamily="34" charset="0"/>
            </a:endParaRPr>
          </a:p>
          <a:p>
            <a:pPr lvl="0"/>
            <a:endParaRPr lang="en-US" sz="2400" dirty="0" smtClean="0">
              <a:solidFill>
                <a:schemeClr val="bg1"/>
              </a:solidFill>
              <a:latin typeface="Arial" panose="020B0604020202020204" pitchFamily="34" charset="0"/>
              <a:cs typeface="Arial" panose="020B0604020202020204" pitchFamily="34" charset="0"/>
            </a:endParaRPr>
          </a:p>
          <a:p>
            <a:pPr marL="285750" indent="-285750">
              <a:buClr>
                <a:schemeClr val="bg1"/>
              </a:buClr>
              <a:buFont typeface="Arial" pitchFamily="34" charset="0"/>
              <a:buChar char="•"/>
              <a:defRPr/>
            </a:pPr>
            <a:endParaRPr lang="en-US" sz="2400" b="1" dirty="0">
              <a:solidFill>
                <a:srgbClr val="FBD637"/>
              </a:solidFill>
              <a:latin typeface="Arial" panose="020B0604020202020204" pitchFamily="34" charset="0"/>
              <a:cs typeface="Arial" panose="020B0604020202020204" pitchFamily="34" charset="0"/>
            </a:endParaRPr>
          </a:p>
          <a:p>
            <a:pPr marL="285750" indent="-285750" eaLnBrk="0" hangingPunct="0">
              <a:lnSpc>
                <a:spcPct val="150000"/>
              </a:lnSpc>
              <a:buClr>
                <a:schemeClr val="bg1"/>
              </a:buClr>
              <a:buFont typeface="Arial" pitchFamily="34" charset="0"/>
              <a:buChar char="•"/>
              <a:defRPr/>
            </a:pPr>
            <a:endParaRPr lang="en-US" sz="2400" b="1" dirty="0">
              <a:solidFill>
                <a:srgbClr val="FBD637"/>
              </a:solidFill>
              <a:latin typeface="Arial" panose="020B0604020202020204" pitchFamily="34" charset="0"/>
              <a:cs typeface="Arial" panose="020B0604020202020204" pitchFamily="34" charset="0"/>
            </a:endParaRPr>
          </a:p>
        </p:txBody>
      </p:sp>
      <p:sp>
        <p:nvSpPr>
          <p:cNvPr id="15" name="Rectangle 14"/>
          <p:cNvSpPr/>
          <p:nvPr/>
        </p:nvSpPr>
        <p:spPr>
          <a:xfrm>
            <a:off x="304800" y="5867400"/>
            <a:ext cx="3855656"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Example Image Credit:</a:t>
            </a:r>
          </a:p>
          <a:p>
            <a:r>
              <a:rPr lang="en-US" sz="800" i="1" dirty="0" smtClean="0">
                <a:solidFill>
                  <a:schemeClr val="bg1"/>
                </a:solidFill>
                <a:latin typeface="Arial" panose="020B0604020202020204" pitchFamily="34" charset="0"/>
                <a:cs typeface="Arial" panose="020B0604020202020204" pitchFamily="34" charset="0"/>
              </a:rPr>
              <a:t>Name of Project</a:t>
            </a:r>
          </a:p>
          <a:p>
            <a:r>
              <a:rPr lang="en-US" sz="800" i="1" dirty="0" smtClean="0">
                <a:solidFill>
                  <a:schemeClr val="bg1"/>
                </a:solidFill>
                <a:latin typeface="Arial" panose="020B0604020202020204" pitchFamily="34" charset="0"/>
                <a:cs typeface="Arial" panose="020B0604020202020204" pitchFamily="34" charset="0"/>
              </a:rPr>
              <a:t>Location</a:t>
            </a:r>
          </a:p>
          <a:p>
            <a:r>
              <a:rPr lang="en-US" sz="800" i="1" dirty="0" smtClean="0">
                <a:solidFill>
                  <a:schemeClr val="bg1"/>
                </a:solidFill>
                <a:latin typeface="Arial" panose="020B0604020202020204" pitchFamily="34" charset="0"/>
                <a:cs typeface="Arial" panose="020B0604020202020204" pitchFamily="34" charset="0"/>
              </a:rPr>
              <a:t>Company/Designer</a:t>
            </a:r>
          </a:p>
          <a:p>
            <a:r>
              <a:rPr lang="en-US" sz="800" i="1" dirty="0" smtClean="0">
                <a:solidFill>
                  <a:schemeClr val="bg1"/>
                </a:solidFill>
                <a:latin typeface="Arial" panose="020B0604020202020204" pitchFamily="34" charset="0"/>
                <a:cs typeface="Arial" panose="020B0604020202020204" pitchFamily="34" charset="0"/>
              </a:rPr>
              <a:t>Image:  Name of Photographer</a:t>
            </a:r>
            <a:endParaRPr lang="en-US" sz="800" i="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2696326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701" y="-2"/>
            <a:ext cx="12204701" cy="6858002"/>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641349" y="1324213"/>
            <a:ext cx="10896600" cy="3323987"/>
          </a:xfrm>
          <a:prstGeom prst="rect">
            <a:avLst/>
          </a:prstGeom>
          <a:noFill/>
          <a:ln w="9525">
            <a:noFill/>
            <a:miter lim="800000"/>
            <a:headEnd/>
            <a:tailEnd/>
          </a:ln>
        </p:spPr>
        <p:txBody>
          <a:bodyPr wrap="square">
            <a:spAutoFit/>
          </a:bodyPr>
          <a:lstStyle/>
          <a:p>
            <a:pPr lvl="0" algn="ctr"/>
            <a:r>
              <a:rPr lang="en-US" sz="7000" b="1" dirty="0" smtClean="0">
                <a:solidFill>
                  <a:schemeClr val="bg1"/>
                </a:solidFill>
                <a:latin typeface="Arial Black" panose="020B0A04020102020204" pitchFamily="34" charset="0"/>
                <a:cs typeface="Arial Bold" panose="020B0704020202020204" pitchFamily="34" charset="0"/>
              </a:rPr>
              <a:t>WHAT DO ALL OF THESE PROJECTS HAVE IN COMMON?</a:t>
            </a:r>
            <a:endParaRPr lang="en-US" sz="7000" b="1" dirty="0">
              <a:solidFill>
                <a:schemeClr val="bg1"/>
              </a:solidFill>
              <a:latin typeface="Arial Black" panose="020B0A04020102020204" pitchFamily="34" charset="0"/>
              <a:cs typeface="Arial Bold" panose="020B07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2484802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701" y="-2"/>
            <a:ext cx="12204701" cy="6858002"/>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641349" y="228600"/>
            <a:ext cx="10896600" cy="1092607"/>
          </a:xfrm>
          <a:prstGeom prst="rect">
            <a:avLst/>
          </a:prstGeom>
          <a:noFill/>
          <a:ln w="9525">
            <a:noFill/>
            <a:miter lim="800000"/>
            <a:headEnd/>
            <a:tailEnd/>
          </a:ln>
        </p:spPr>
        <p:txBody>
          <a:bodyPr wrap="square">
            <a:spAutoFit/>
          </a:bodyPr>
          <a:lstStyle/>
          <a:p>
            <a:pPr lvl="0" algn="ctr"/>
            <a:r>
              <a:rPr lang="en-US" sz="6500" b="1" dirty="0" smtClean="0">
                <a:solidFill>
                  <a:schemeClr val="bg1"/>
                </a:solidFill>
                <a:latin typeface="Arial Black" panose="020B0A04020102020204" pitchFamily="34" charset="0"/>
                <a:cs typeface="Arial" panose="020B0604020202020204" pitchFamily="34" charset="0"/>
              </a:rPr>
              <a:t>BUILT ENVIRONMENT:</a:t>
            </a:r>
            <a:endParaRPr lang="en-US" sz="6500" b="1" dirty="0">
              <a:solidFill>
                <a:schemeClr val="bg1"/>
              </a:solidFill>
              <a:latin typeface="Arial Black" panose="020B0A04020102020204" pitchFamily="34" charset="0"/>
            </a:endParaRPr>
          </a:p>
        </p:txBody>
      </p:sp>
      <p:sp>
        <p:nvSpPr>
          <p:cNvPr id="5" name="Rectangle 4"/>
          <p:cNvSpPr>
            <a:spLocks noChangeArrowheads="1"/>
          </p:cNvSpPr>
          <p:nvPr/>
        </p:nvSpPr>
        <p:spPr bwMode="auto">
          <a:xfrm>
            <a:off x="641349" y="1189672"/>
            <a:ext cx="10896600" cy="1477328"/>
          </a:xfrm>
          <a:prstGeom prst="rect">
            <a:avLst/>
          </a:prstGeom>
          <a:noFill/>
          <a:ln w="9525">
            <a:noFill/>
            <a:miter lim="800000"/>
            <a:headEnd/>
            <a:tailEnd/>
          </a:ln>
        </p:spPr>
        <p:txBody>
          <a:bodyPr wrap="square">
            <a:spAutoFit/>
          </a:bodyPr>
          <a:lstStyle/>
          <a:p>
            <a:pPr lvl="0" algn="ctr"/>
            <a:r>
              <a:rPr lang="en-US" sz="4500" dirty="0" smtClean="0">
                <a:solidFill>
                  <a:schemeClr val="bg1"/>
                </a:solidFill>
                <a:latin typeface="Arial" panose="020B0604020202020204" pitchFamily="34" charset="0"/>
                <a:cs typeface="Arial" panose="020B0604020202020204" pitchFamily="34" charset="0"/>
              </a:rPr>
              <a:t>Places that </a:t>
            </a:r>
            <a:r>
              <a:rPr lang="en-US" sz="4500" dirty="0">
                <a:solidFill>
                  <a:schemeClr val="bg1"/>
                </a:solidFill>
                <a:latin typeface="Arial" panose="020B0604020202020204" pitchFamily="34" charset="0"/>
                <a:cs typeface="Arial" panose="020B0604020202020204" pitchFamily="34" charset="0"/>
              </a:rPr>
              <a:t>provide </a:t>
            </a:r>
            <a:r>
              <a:rPr lang="en-US" sz="4500" dirty="0" smtClean="0">
                <a:solidFill>
                  <a:schemeClr val="bg1"/>
                </a:solidFill>
                <a:latin typeface="Arial" panose="020B0604020202020204" pitchFamily="34" charset="0"/>
                <a:cs typeface="Arial" panose="020B0604020202020204" pitchFamily="34" charset="0"/>
              </a:rPr>
              <a:t>space for </a:t>
            </a:r>
            <a:r>
              <a:rPr lang="en-US" sz="4500" dirty="0">
                <a:solidFill>
                  <a:schemeClr val="bg1"/>
                </a:solidFill>
                <a:latin typeface="Arial" panose="020B0604020202020204" pitchFamily="34" charset="0"/>
                <a:cs typeface="Arial" panose="020B0604020202020204" pitchFamily="34" charset="0"/>
              </a:rPr>
              <a:t>human activity, ranging </a:t>
            </a:r>
            <a:r>
              <a:rPr lang="en-US" sz="4500" dirty="0" smtClean="0">
                <a:solidFill>
                  <a:schemeClr val="bg1"/>
                </a:solidFill>
                <a:latin typeface="Arial" panose="020B0604020202020204" pitchFamily="34" charset="0"/>
                <a:cs typeface="Arial" panose="020B0604020202020204" pitchFamily="34" charset="0"/>
              </a:rPr>
              <a:t>from </a:t>
            </a:r>
            <a:r>
              <a:rPr lang="en-US" sz="4500" dirty="0">
                <a:solidFill>
                  <a:schemeClr val="bg1"/>
                </a:solidFill>
                <a:latin typeface="Arial" panose="020B0604020202020204" pitchFamily="34" charset="0"/>
                <a:cs typeface="Arial" panose="020B0604020202020204" pitchFamily="34" charset="0"/>
              </a:rPr>
              <a:t>buildings to </a:t>
            </a:r>
            <a:r>
              <a:rPr lang="en-US" sz="4500" dirty="0" smtClean="0">
                <a:solidFill>
                  <a:schemeClr val="bg1"/>
                </a:solidFill>
                <a:latin typeface="Arial" panose="020B0604020202020204" pitchFamily="34" charset="0"/>
                <a:cs typeface="Arial" panose="020B0604020202020204" pitchFamily="34" charset="0"/>
              </a:rPr>
              <a:t>parks.</a:t>
            </a:r>
            <a:endParaRPr lang="en-US" sz="4500" b="1" dirty="0">
              <a:solidFill>
                <a:schemeClr val="bg1"/>
              </a:solidFill>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457200" y="3276600"/>
            <a:ext cx="3473451" cy="630942"/>
          </a:xfrm>
          <a:prstGeom prst="rect">
            <a:avLst/>
          </a:prstGeom>
          <a:noFill/>
          <a:ln w="9525">
            <a:solidFill>
              <a:schemeClr val="bg1"/>
            </a:solidFill>
            <a:miter lim="800000"/>
            <a:headEnd/>
            <a:tailEnd/>
          </a:ln>
        </p:spPr>
        <p:txBody>
          <a:bodyPr wrap="square">
            <a:spAutoFit/>
          </a:bodyPr>
          <a:lstStyle/>
          <a:p>
            <a:pPr lvl="0" algn="ctr"/>
            <a:r>
              <a:rPr lang="en-US" sz="3500" b="1" dirty="0" smtClean="0">
                <a:solidFill>
                  <a:schemeClr val="bg1"/>
                </a:solidFill>
                <a:latin typeface="Arial Bold" panose="020B0704020202020204" pitchFamily="34" charset="0"/>
                <a:cs typeface="Arial Bold" panose="020B0704020202020204" pitchFamily="34" charset="0"/>
              </a:rPr>
              <a:t>ARCHITECTS</a:t>
            </a:r>
            <a:endParaRPr lang="en-US" sz="3500" b="1" dirty="0">
              <a:solidFill>
                <a:schemeClr val="bg1"/>
              </a:solidFill>
              <a:latin typeface="Arial Bold" panose="020B0704020202020204" pitchFamily="34" charset="0"/>
              <a:cs typeface="Arial Bold" panose="020B0704020202020204" pitchFamily="34" charset="0"/>
            </a:endParaRPr>
          </a:p>
        </p:txBody>
      </p:sp>
      <p:sp>
        <p:nvSpPr>
          <p:cNvPr id="8" name="Rectangle 7"/>
          <p:cNvSpPr>
            <a:spLocks noChangeArrowheads="1"/>
          </p:cNvSpPr>
          <p:nvPr/>
        </p:nvSpPr>
        <p:spPr bwMode="auto">
          <a:xfrm>
            <a:off x="457200" y="4657271"/>
            <a:ext cx="3473451" cy="630942"/>
          </a:xfrm>
          <a:prstGeom prst="rect">
            <a:avLst/>
          </a:prstGeom>
          <a:noFill/>
          <a:ln w="9525">
            <a:solidFill>
              <a:schemeClr val="bg1"/>
            </a:solidFill>
            <a:miter lim="800000"/>
            <a:headEnd/>
            <a:tailEnd/>
          </a:ln>
        </p:spPr>
        <p:txBody>
          <a:bodyPr wrap="square">
            <a:spAutoFit/>
          </a:bodyPr>
          <a:lstStyle/>
          <a:p>
            <a:pPr lvl="0" algn="ctr"/>
            <a:r>
              <a:rPr lang="en-US" sz="3500" b="1" dirty="0" smtClean="0">
                <a:solidFill>
                  <a:schemeClr val="bg1"/>
                </a:solidFill>
                <a:latin typeface="Arial Bold" panose="020B0704020202020204" pitchFamily="34" charset="0"/>
                <a:cs typeface="Arial Bold" panose="020B0704020202020204" pitchFamily="34" charset="0"/>
              </a:rPr>
              <a:t>PLANNERS</a:t>
            </a:r>
            <a:endParaRPr lang="en-US" sz="3500" b="1" dirty="0">
              <a:solidFill>
                <a:schemeClr val="bg1"/>
              </a:solidFill>
              <a:latin typeface="Arial Bold" panose="020B0704020202020204" pitchFamily="34" charset="0"/>
              <a:cs typeface="Arial Bold" panose="020B0704020202020204" pitchFamily="34" charset="0"/>
            </a:endParaRPr>
          </a:p>
        </p:txBody>
      </p:sp>
      <p:sp>
        <p:nvSpPr>
          <p:cNvPr id="9" name="Rectangle 8"/>
          <p:cNvSpPr>
            <a:spLocks noChangeArrowheads="1"/>
          </p:cNvSpPr>
          <p:nvPr/>
        </p:nvSpPr>
        <p:spPr bwMode="auto">
          <a:xfrm>
            <a:off x="4258574" y="3677181"/>
            <a:ext cx="3473451" cy="1169551"/>
          </a:xfrm>
          <a:prstGeom prst="rect">
            <a:avLst/>
          </a:prstGeom>
          <a:noFill/>
          <a:ln w="9525">
            <a:solidFill>
              <a:schemeClr val="bg1"/>
            </a:solidFill>
            <a:miter lim="800000"/>
            <a:headEnd/>
            <a:tailEnd/>
          </a:ln>
        </p:spPr>
        <p:txBody>
          <a:bodyPr wrap="square">
            <a:spAutoFit/>
          </a:bodyPr>
          <a:lstStyle/>
          <a:p>
            <a:pPr lvl="0" algn="ctr"/>
            <a:r>
              <a:rPr lang="en-US" sz="3500" b="1" dirty="0" smtClean="0">
                <a:solidFill>
                  <a:schemeClr val="bg1"/>
                </a:solidFill>
                <a:latin typeface="Arial Bold" panose="020B0704020202020204" pitchFamily="34" charset="0"/>
                <a:cs typeface="Arial Bold" panose="020B0704020202020204" pitchFamily="34" charset="0"/>
              </a:rPr>
              <a:t>LANDSCAPE ARCHITECTS</a:t>
            </a:r>
            <a:endParaRPr lang="en-US" sz="3500" b="1" dirty="0">
              <a:solidFill>
                <a:schemeClr val="bg1"/>
              </a:solidFill>
              <a:latin typeface="Arial Bold" panose="020B0704020202020204" pitchFamily="34" charset="0"/>
              <a:cs typeface="Arial Bold" panose="020B0704020202020204" pitchFamily="34" charset="0"/>
            </a:endParaRPr>
          </a:p>
        </p:txBody>
      </p:sp>
      <p:sp>
        <p:nvSpPr>
          <p:cNvPr id="10" name="Rectangle 9"/>
          <p:cNvSpPr>
            <a:spLocks noChangeArrowheads="1"/>
          </p:cNvSpPr>
          <p:nvPr/>
        </p:nvSpPr>
        <p:spPr bwMode="auto">
          <a:xfrm>
            <a:off x="4258574" y="5499714"/>
            <a:ext cx="3473451" cy="630942"/>
          </a:xfrm>
          <a:prstGeom prst="rect">
            <a:avLst/>
          </a:prstGeom>
          <a:noFill/>
          <a:ln w="9525">
            <a:solidFill>
              <a:schemeClr val="bg1"/>
            </a:solidFill>
            <a:miter lim="800000"/>
            <a:headEnd/>
            <a:tailEnd/>
          </a:ln>
        </p:spPr>
        <p:txBody>
          <a:bodyPr wrap="square">
            <a:spAutoFit/>
          </a:bodyPr>
          <a:lstStyle/>
          <a:p>
            <a:pPr lvl="0" algn="ctr"/>
            <a:r>
              <a:rPr lang="en-US" sz="3500" b="1" dirty="0" smtClean="0">
                <a:solidFill>
                  <a:schemeClr val="bg1"/>
                </a:solidFill>
                <a:latin typeface="Arial Bold" panose="020B0704020202020204" pitchFamily="34" charset="0"/>
                <a:cs typeface="Arial Bold" panose="020B0704020202020204" pitchFamily="34" charset="0"/>
              </a:rPr>
              <a:t>ENGINEERS</a:t>
            </a:r>
            <a:endParaRPr lang="en-US" sz="3500" b="1" dirty="0">
              <a:solidFill>
                <a:schemeClr val="bg1"/>
              </a:solidFill>
              <a:latin typeface="Arial Bold" panose="020B0704020202020204" pitchFamily="34" charset="0"/>
              <a:cs typeface="Arial Bold" panose="020B0704020202020204" pitchFamily="34" charset="0"/>
            </a:endParaRPr>
          </a:p>
        </p:txBody>
      </p:sp>
      <p:sp>
        <p:nvSpPr>
          <p:cNvPr id="11" name="Rectangle 10"/>
          <p:cNvSpPr>
            <a:spLocks noChangeArrowheads="1"/>
          </p:cNvSpPr>
          <p:nvPr/>
        </p:nvSpPr>
        <p:spPr bwMode="auto">
          <a:xfrm>
            <a:off x="8059948" y="4657271"/>
            <a:ext cx="3473451" cy="630942"/>
          </a:xfrm>
          <a:prstGeom prst="rect">
            <a:avLst/>
          </a:prstGeom>
          <a:noFill/>
          <a:ln w="9525">
            <a:solidFill>
              <a:schemeClr val="bg1"/>
            </a:solidFill>
            <a:miter lim="800000"/>
            <a:headEnd/>
            <a:tailEnd/>
          </a:ln>
        </p:spPr>
        <p:txBody>
          <a:bodyPr wrap="square">
            <a:spAutoFit/>
          </a:bodyPr>
          <a:lstStyle/>
          <a:p>
            <a:pPr lvl="0" algn="ctr"/>
            <a:r>
              <a:rPr lang="en-US" sz="3500" b="1" dirty="0" smtClean="0">
                <a:solidFill>
                  <a:schemeClr val="bg1"/>
                </a:solidFill>
                <a:latin typeface="Arial Bold" panose="020B0704020202020204" pitchFamily="34" charset="0"/>
                <a:cs typeface="Arial Bold" panose="020B0704020202020204" pitchFamily="34" charset="0"/>
              </a:rPr>
              <a:t>ECOLOGISTS</a:t>
            </a:r>
            <a:endParaRPr lang="en-US" sz="3500" b="1" dirty="0">
              <a:solidFill>
                <a:schemeClr val="bg1"/>
              </a:solidFill>
              <a:latin typeface="Arial Bold" panose="020B0704020202020204" pitchFamily="34" charset="0"/>
              <a:cs typeface="Arial Bold" panose="020B0704020202020204" pitchFamily="34" charset="0"/>
            </a:endParaRPr>
          </a:p>
        </p:txBody>
      </p:sp>
      <p:sp>
        <p:nvSpPr>
          <p:cNvPr id="13" name="Rectangle 12"/>
          <p:cNvSpPr>
            <a:spLocks noChangeArrowheads="1"/>
          </p:cNvSpPr>
          <p:nvPr/>
        </p:nvSpPr>
        <p:spPr bwMode="auto">
          <a:xfrm>
            <a:off x="8059948" y="3276600"/>
            <a:ext cx="3473451" cy="630942"/>
          </a:xfrm>
          <a:prstGeom prst="rect">
            <a:avLst/>
          </a:prstGeom>
          <a:noFill/>
          <a:ln w="9525">
            <a:solidFill>
              <a:schemeClr val="bg1"/>
            </a:solidFill>
            <a:miter lim="800000"/>
            <a:headEnd/>
            <a:tailEnd/>
          </a:ln>
        </p:spPr>
        <p:txBody>
          <a:bodyPr wrap="square">
            <a:spAutoFit/>
          </a:bodyPr>
          <a:lstStyle/>
          <a:p>
            <a:pPr lvl="0" algn="ctr"/>
            <a:r>
              <a:rPr lang="en-US" sz="3500" b="1" dirty="0" smtClean="0">
                <a:solidFill>
                  <a:schemeClr val="bg1"/>
                </a:solidFill>
                <a:latin typeface="Arial Bold" panose="020B0704020202020204" pitchFamily="34" charset="0"/>
                <a:cs typeface="Arial Bold" panose="020B0704020202020204" pitchFamily="34" charset="0"/>
              </a:rPr>
              <a:t>DEVELOPERS</a:t>
            </a:r>
            <a:endParaRPr lang="en-US" sz="3500" b="1" dirty="0">
              <a:solidFill>
                <a:schemeClr val="bg1"/>
              </a:solidFill>
              <a:latin typeface="Arial Bold" panose="020B0704020202020204" pitchFamily="34" charset="0"/>
              <a:cs typeface="Arial Bold" panose="020B070402020202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2807462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9" name="Title 1"/>
          <p:cNvSpPr txBox="1">
            <a:spLocks/>
          </p:cNvSpPr>
          <p:nvPr/>
        </p:nvSpPr>
        <p:spPr>
          <a:xfrm>
            <a:off x="1828800" y="0"/>
            <a:ext cx="8229600" cy="762000"/>
          </a:xfrm>
          <a:prstGeom prst="rect">
            <a:avLst/>
          </a:prstGeom>
        </p:spPr>
        <p:txBody>
          <a:bodyPr anchor="b">
            <a:normAutofit/>
          </a:bodyPr>
          <a:lstStyle/>
          <a:p>
            <a:pPr>
              <a:defRPr/>
            </a:pPr>
            <a:endParaRPr lang="en-US" sz="3600" dirty="0">
              <a:solidFill>
                <a:schemeClr val="bg1"/>
              </a:solidFill>
              <a:latin typeface="+mj-lt"/>
              <a:ea typeface="+mj-ea"/>
              <a:cs typeface="+mj-cs"/>
            </a:endParaRPr>
          </a:p>
        </p:txBody>
      </p:sp>
      <p:sp>
        <p:nvSpPr>
          <p:cNvPr id="10" name="Rectangle 9"/>
          <p:cNvSpPr/>
          <p:nvPr/>
        </p:nvSpPr>
        <p:spPr>
          <a:xfrm>
            <a:off x="-76199" y="1940381"/>
            <a:ext cx="8458200" cy="990600"/>
          </a:xfrm>
          <a:prstGeom prst="rect">
            <a:avLst/>
          </a:prstGeom>
          <a:solidFill>
            <a:srgbClr val="003B4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ChangeArrowheads="1"/>
          </p:cNvSpPr>
          <p:nvPr/>
        </p:nvSpPr>
        <p:spPr bwMode="auto">
          <a:xfrm>
            <a:off x="457200" y="2033826"/>
            <a:ext cx="7924800" cy="861774"/>
          </a:xfrm>
          <a:prstGeom prst="rect">
            <a:avLst/>
          </a:prstGeom>
          <a:noFill/>
          <a:ln w="9525">
            <a:noFill/>
            <a:miter lim="800000"/>
            <a:headEnd/>
            <a:tailEnd/>
          </a:ln>
        </p:spPr>
        <p:txBody>
          <a:bodyPr wrap="square">
            <a:spAutoFit/>
          </a:bodyPr>
          <a:lstStyle/>
          <a:p>
            <a:pPr lvl="0"/>
            <a:r>
              <a:rPr lang="en-US" sz="5000" b="1" dirty="0" smtClean="0">
                <a:solidFill>
                  <a:schemeClr val="bg1"/>
                </a:solidFill>
                <a:latin typeface="Arial Black" panose="020B0A04020102020204" pitchFamily="34" charset="0"/>
                <a:cs typeface="Arial Bold" panose="020B0704020202020204" pitchFamily="34" charset="0"/>
              </a:rPr>
              <a:t>ARE YOU CREATIVE?</a:t>
            </a:r>
            <a:endParaRPr lang="en-US" sz="5000" b="1" dirty="0">
              <a:solidFill>
                <a:schemeClr val="bg1"/>
              </a:solidFill>
              <a:latin typeface="Arial Black" panose="020B0A04020102020204" pitchFamily="34" charset="0"/>
              <a:cs typeface="Arial Bold" panose="020B0704020202020204" pitchFamily="34" charset="0"/>
            </a:endParaRPr>
          </a:p>
        </p:txBody>
      </p:sp>
      <p:sp>
        <p:nvSpPr>
          <p:cNvPr id="15" name="Rectangle 14"/>
          <p:cNvSpPr/>
          <p:nvPr/>
        </p:nvSpPr>
        <p:spPr>
          <a:xfrm>
            <a:off x="304800" y="5905630"/>
            <a:ext cx="3018924" cy="830997"/>
          </a:xfrm>
          <a:prstGeom prst="rect">
            <a:avLst/>
          </a:prstGeom>
        </p:spPr>
        <p:txBody>
          <a:bodyPr wrap="square">
            <a:spAutoFit/>
          </a:bodyPr>
          <a:lstStyle/>
          <a:p>
            <a:r>
              <a:rPr lang="en-US" sz="800" i="1" dirty="0">
                <a:solidFill>
                  <a:schemeClr val="tx1">
                    <a:lumMod val="85000"/>
                    <a:lumOff val="15000"/>
                  </a:schemeClr>
                </a:solidFill>
                <a:latin typeface="Arial" panose="020B0604020202020204" pitchFamily="34" charset="0"/>
                <a:cs typeface="Arial" panose="020B0604020202020204" pitchFamily="34" charset="0"/>
              </a:rPr>
              <a:t>2014 ASLA Professional Honor Award, Communications</a:t>
            </a:r>
          </a:p>
          <a:p>
            <a:r>
              <a:rPr lang="en-US" sz="800" i="1" dirty="0">
                <a:solidFill>
                  <a:schemeClr val="tx1">
                    <a:lumMod val="85000"/>
                    <a:lumOff val="15000"/>
                  </a:schemeClr>
                </a:solidFill>
                <a:latin typeface="Arial" panose="020B0604020202020204" pitchFamily="34" charset="0"/>
                <a:cs typeface="Arial" panose="020B0604020202020204" pitchFamily="34" charset="0"/>
              </a:rPr>
              <a:t>Freehand Drawing and Discovery: Urban Sketching and Concept Drawing for Designers</a:t>
            </a:r>
          </a:p>
          <a:p>
            <a:r>
              <a:rPr lang="en-US" sz="800" i="1" dirty="0">
                <a:solidFill>
                  <a:schemeClr val="tx1">
                    <a:lumMod val="85000"/>
                    <a:lumOff val="15000"/>
                  </a:schemeClr>
                </a:solidFill>
                <a:latin typeface="Arial" panose="020B0604020202020204" pitchFamily="34" charset="0"/>
                <a:cs typeface="Arial" panose="020B0604020202020204" pitchFamily="34" charset="0"/>
              </a:rPr>
              <a:t>Arlington, TX</a:t>
            </a:r>
          </a:p>
          <a:p>
            <a:r>
              <a:rPr lang="en-US" sz="800" i="1" dirty="0">
                <a:solidFill>
                  <a:schemeClr val="tx1">
                    <a:lumMod val="85000"/>
                    <a:lumOff val="15000"/>
                  </a:schemeClr>
                </a:solidFill>
                <a:latin typeface="Arial" panose="020B0604020202020204" pitchFamily="34" charset="0"/>
                <a:cs typeface="Arial" panose="020B0604020202020204" pitchFamily="34" charset="0"/>
              </a:rPr>
              <a:t>James Richards, FASLA</a:t>
            </a:r>
          </a:p>
          <a:p>
            <a:r>
              <a:rPr lang="en-US" sz="800" i="1" dirty="0">
                <a:solidFill>
                  <a:schemeClr val="tx1">
                    <a:lumMod val="85000"/>
                    <a:lumOff val="15000"/>
                  </a:schemeClr>
                </a:solidFill>
                <a:latin typeface="Arial" panose="020B0604020202020204" pitchFamily="34" charset="0"/>
                <a:cs typeface="Arial" panose="020B0604020202020204" pitchFamily="34" charset="0"/>
              </a:rPr>
              <a:t>Image: James Richards, FASLA</a:t>
            </a:r>
          </a:p>
        </p:txBody>
      </p:sp>
      <p:sp>
        <p:nvSpPr>
          <p:cNvPr id="23" name="Rectangle 22"/>
          <p:cNvSpPr/>
          <p:nvPr/>
        </p:nvSpPr>
        <p:spPr>
          <a:xfrm>
            <a:off x="3124201" y="3314699"/>
            <a:ext cx="9111642" cy="990600"/>
          </a:xfrm>
          <a:prstGeom prst="rect">
            <a:avLst/>
          </a:prstGeom>
          <a:solidFill>
            <a:srgbClr val="003B4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ChangeArrowheads="1"/>
          </p:cNvSpPr>
          <p:nvPr/>
        </p:nvSpPr>
        <p:spPr bwMode="auto">
          <a:xfrm>
            <a:off x="3323725" y="3429000"/>
            <a:ext cx="8772356" cy="861774"/>
          </a:xfrm>
          <a:prstGeom prst="rect">
            <a:avLst/>
          </a:prstGeom>
          <a:noFill/>
          <a:ln w="9525">
            <a:noFill/>
            <a:miter lim="800000"/>
            <a:headEnd/>
            <a:tailEnd/>
          </a:ln>
        </p:spPr>
        <p:txBody>
          <a:bodyPr wrap="square">
            <a:spAutoFit/>
          </a:bodyPr>
          <a:lstStyle/>
          <a:p>
            <a:pPr lvl="0"/>
            <a:r>
              <a:rPr lang="en-US" sz="5000" b="1" dirty="0" smtClean="0">
                <a:solidFill>
                  <a:schemeClr val="bg1"/>
                </a:solidFill>
                <a:latin typeface="Arial Black" panose="020B0A04020102020204" pitchFamily="34" charset="0"/>
                <a:cs typeface="Arial Bold" panose="020B0704020202020204" pitchFamily="34" charset="0"/>
              </a:rPr>
              <a:t>DO YOU LIKE TO DRAW?</a:t>
            </a:r>
            <a:endParaRPr lang="en-US" sz="5000" b="1" dirty="0">
              <a:solidFill>
                <a:schemeClr val="bg1"/>
              </a:solidFill>
              <a:latin typeface="Arial Black" panose="020B0A04020102020204" pitchFamily="34" charset="0"/>
              <a:cs typeface="Arial Bold" panose="020B0704020202020204" pitchFamily="34" charset="0"/>
            </a:endParaRPr>
          </a:p>
        </p:txBody>
      </p:sp>
    </p:spTree>
    <p:extLst>
      <p:ext uri="{BB962C8B-B14F-4D97-AF65-F5344CB8AC3E}">
        <p14:creationId xmlns:p14="http://schemas.microsoft.com/office/powerpoint/2010/main" val="1761246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51" y="0"/>
            <a:ext cx="12200352" cy="6858000"/>
          </a:xfrm>
          <a:prstGeom prst="rect">
            <a:avLst/>
          </a:prstGeom>
        </p:spPr>
      </p:pic>
      <p:sp>
        <p:nvSpPr>
          <p:cNvPr id="9" name="Title 1"/>
          <p:cNvSpPr txBox="1">
            <a:spLocks/>
          </p:cNvSpPr>
          <p:nvPr/>
        </p:nvSpPr>
        <p:spPr>
          <a:xfrm>
            <a:off x="1828800" y="0"/>
            <a:ext cx="8229600" cy="762000"/>
          </a:xfrm>
          <a:prstGeom prst="rect">
            <a:avLst/>
          </a:prstGeom>
        </p:spPr>
        <p:txBody>
          <a:bodyPr anchor="b">
            <a:normAutofit/>
          </a:bodyPr>
          <a:lstStyle/>
          <a:p>
            <a:pPr>
              <a:defRPr/>
            </a:pPr>
            <a:endParaRPr lang="en-US" sz="3600" dirty="0">
              <a:solidFill>
                <a:schemeClr val="bg1"/>
              </a:solidFill>
              <a:latin typeface="+mj-lt"/>
              <a:ea typeface="+mj-ea"/>
              <a:cs typeface="+mj-cs"/>
            </a:endParaRPr>
          </a:p>
        </p:txBody>
      </p:sp>
      <p:sp>
        <p:nvSpPr>
          <p:cNvPr id="10" name="Rectangle 9"/>
          <p:cNvSpPr/>
          <p:nvPr/>
        </p:nvSpPr>
        <p:spPr>
          <a:xfrm>
            <a:off x="-8351" y="914400"/>
            <a:ext cx="12200352" cy="1011690"/>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ChangeArrowheads="1"/>
          </p:cNvSpPr>
          <p:nvPr/>
        </p:nvSpPr>
        <p:spPr bwMode="auto">
          <a:xfrm>
            <a:off x="381000" y="1058449"/>
            <a:ext cx="11582400" cy="784830"/>
          </a:xfrm>
          <a:prstGeom prst="rect">
            <a:avLst/>
          </a:prstGeom>
          <a:noFill/>
          <a:ln w="9525">
            <a:noFill/>
            <a:miter lim="800000"/>
            <a:headEnd/>
            <a:tailEnd/>
          </a:ln>
        </p:spPr>
        <p:txBody>
          <a:bodyPr wrap="square">
            <a:spAutoFit/>
          </a:bodyPr>
          <a:lstStyle/>
          <a:p>
            <a:pPr lvl="0"/>
            <a:r>
              <a:rPr lang="en-US" sz="4500" b="1" dirty="0" smtClean="0">
                <a:solidFill>
                  <a:schemeClr val="bg1"/>
                </a:solidFill>
                <a:latin typeface="Arial Black" panose="020B0A04020102020204" pitchFamily="34" charset="0"/>
                <a:cs typeface="Arial Bold" panose="020B0704020202020204" pitchFamily="34" charset="0"/>
              </a:rPr>
              <a:t>DO YOU LIKE SCIENCE AND MATH?</a:t>
            </a:r>
            <a:endParaRPr lang="en-US" sz="4500" b="1" dirty="0">
              <a:solidFill>
                <a:schemeClr val="bg1"/>
              </a:solidFill>
              <a:latin typeface="Arial Black" panose="020B0A04020102020204" pitchFamily="34" charset="0"/>
              <a:cs typeface="Arial Bold" panose="020B0704020202020204" pitchFamily="34" charset="0"/>
            </a:endParaRPr>
          </a:p>
        </p:txBody>
      </p:sp>
      <p:sp>
        <p:nvSpPr>
          <p:cNvPr id="15" name="Rectangle 14"/>
          <p:cNvSpPr/>
          <p:nvPr/>
        </p:nvSpPr>
        <p:spPr>
          <a:xfrm>
            <a:off x="304800" y="157392"/>
            <a:ext cx="3733800" cy="584775"/>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2015 </a:t>
            </a:r>
            <a:r>
              <a:rPr lang="en-US" sz="800" i="1" dirty="0">
                <a:solidFill>
                  <a:schemeClr val="bg1"/>
                </a:solidFill>
                <a:latin typeface="Arial" panose="020B0604020202020204" pitchFamily="34" charset="0"/>
                <a:cs typeface="Arial" panose="020B0604020202020204" pitchFamily="34" charset="0"/>
              </a:rPr>
              <a:t>ASLA Professional Honor Award, </a:t>
            </a:r>
            <a:r>
              <a:rPr lang="en-US" sz="800" i="1" dirty="0" smtClean="0">
                <a:solidFill>
                  <a:schemeClr val="bg1"/>
                </a:solidFill>
                <a:latin typeface="Arial" panose="020B0604020202020204" pitchFamily="34" charset="0"/>
                <a:cs typeface="Arial" panose="020B0604020202020204" pitchFamily="34" charset="0"/>
              </a:rPr>
              <a:t>Research</a:t>
            </a:r>
          </a:p>
          <a:p>
            <a:r>
              <a:rPr lang="en-US" sz="800" i="1" dirty="0" smtClean="0">
                <a:solidFill>
                  <a:schemeClr val="bg1"/>
                </a:solidFill>
                <a:latin typeface="Arial" panose="020B0604020202020204" pitchFamily="34" charset="0"/>
                <a:cs typeface="Arial" panose="020B0604020202020204" pitchFamily="34" charset="0"/>
              </a:rPr>
              <a:t>Case Study Investigation</a:t>
            </a:r>
          </a:p>
          <a:p>
            <a:r>
              <a:rPr lang="en-US" sz="800" i="1" dirty="0" smtClean="0">
                <a:solidFill>
                  <a:schemeClr val="bg1"/>
                </a:solidFill>
                <a:latin typeface="Arial" panose="020B0604020202020204" pitchFamily="34" charset="0"/>
                <a:cs typeface="Arial" panose="020B0604020202020204" pitchFamily="34" charset="0"/>
              </a:rPr>
              <a:t>Landscape Architecture Foundation</a:t>
            </a:r>
          </a:p>
          <a:p>
            <a:r>
              <a:rPr lang="en-US" sz="800" i="1" dirty="0" smtClean="0">
                <a:solidFill>
                  <a:schemeClr val="bg1"/>
                </a:solidFill>
                <a:latin typeface="Arial" panose="020B0604020202020204" pitchFamily="34" charset="0"/>
                <a:cs typeface="Arial" panose="020B0604020202020204" pitchFamily="34" charset="0"/>
              </a:rPr>
              <a:t>Image: Landscape Architecture Foundation (Chris Martin, CSI 2014)</a:t>
            </a:r>
            <a:endParaRPr lang="en-US" sz="800" i="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23070939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itle 1"/>
          <p:cNvSpPr txBox="1">
            <a:spLocks/>
          </p:cNvSpPr>
          <p:nvPr/>
        </p:nvSpPr>
        <p:spPr>
          <a:xfrm>
            <a:off x="1828800" y="0"/>
            <a:ext cx="8229600" cy="762000"/>
          </a:xfrm>
          <a:prstGeom prst="rect">
            <a:avLst/>
          </a:prstGeom>
        </p:spPr>
        <p:txBody>
          <a:bodyPr anchor="b">
            <a:normAutofit/>
          </a:bodyPr>
          <a:lstStyle/>
          <a:p>
            <a:pPr>
              <a:defRPr/>
            </a:pPr>
            <a:endParaRPr lang="en-US" sz="3600" dirty="0">
              <a:solidFill>
                <a:schemeClr val="bg1"/>
              </a:solidFill>
              <a:latin typeface="+mj-lt"/>
              <a:ea typeface="+mj-ea"/>
              <a:cs typeface="+mj-cs"/>
            </a:endParaRPr>
          </a:p>
        </p:txBody>
      </p:sp>
      <p:sp>
        <p:nvSpPr>
          <p:cNvPr id="10" name="Rectangle 9"/>
          <p:cNvSpPr/>
          <p:nvPr/>
        </p:nvSpPr>
        <p:spPr>
          <a:xfrm>
            <a:off x="-8351" y="4490855"/>
            <a:ext cx="12200352" cy="1011690"/>
          </a:xfrm>
          <a:prstGeom prst="rect">
            <a:avLst/>
          </a:prstGeom>
          <a:solidFill>
            <a:srgbClr val="003B4A">
              <a:alpha val="9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ChangeArrowheads="1"/>
          </p:cNvSpPr>
          <p:nvPr/>
        </p:nvSpPr>
        <p:spPr bwMode="auto">
          <a:xfrm>
            <a:off x="152400" y="4661309"/>
            <a:ext cx="11887200" cy="707886"/>
          </a:xfrm>
          <a:prstGeom prst="rect">
            <a:avLst/>
          </a:prstGeom>
          <a:noFill/>
          <a:ln w="9525">
            <a:noFill/>
            <a:miter lim="800000"/>
            <a:headEnd/>
            <a:tailEnd/>
          </a:ln>
        </p:spPr>
        <p:txBody>
          <a:bodyPr wrap="square">
            <a:spAutoFit/>
          </a:bodyPr>
          <a:lstStyle/>
          <a:p>
            <a:pPr lvl="0"/>
            <a:r>
              <a:rPr lang="en-US" sz="4000" b="1" dirty="0" smtClean="0">
                <a:solidFill>
                  <a:schemeClr val="bg1"/>
                </a:solidFill>
                <a:latin typeface="Arial Black" panose="020B0A04020102020204" pitchFamily="34" charset="0"/>
                <a:cs typeface="Arial Bold" panose="020B0704020202020204" pitchFamily="34" charset="0"/>
              </a:rPr>
              <a:t>DO YOU LIKE EXPLORING TECHNOLOGY?</a:t>
            </a:r>
            <a:endParaRPr lang="en-US" sz="4000" b="1" dirty="0">
              <a:solidFill>
                <a:schemeClr val="bg1"/>
              </a:solidFill>
              <a:latin typeface="Arial Black" panose="020B0A04020102020204" pitchFamily="34" charset="0"/>
              <a:cs typeface="Arial Bold" panose="020B0704020202020204" pitchFamily="34" charset="0"/>
            </a:endParaRPr>
          </a:p>
        </p:txBody>
      </p:sp>
      <p:sp>
        <p:nvSpPr>
          <p:cNvPr id="15" name="Rectangle 14"/>
          <p:cNvSpPr/>
          <p:nvPr/>
        </p:nvSpPr>
        <p:spPr>
          <a:xfrm>
            <a:off x="304800" y="5905630"/>
            <a:ext cx="3429000" cy="707886"/>
          </a:xfrm>
          <a:prstGeom prst="rect">
            <a:avLst/>
          </a:prstGeom>
        </p:spPr>
        <p:txBody>
          <a:bodyPr wrap="square">
            <a:spAutoFit/>
          </a:bodyPr>
          <a:lstStyle/>
          <a:p>
            <a:r>
              <a:rPr lang="en-US" sz="800" i="1" dirty="0" smtClean="0">
                <a:solidFill>
                  <a:schemeClr val="bg1"/>
                </a:solidFill>
                <a:latin typeface="Arial" panose="020B0604020202020204" pitchFamily="34" charset="0"/>
                <a:cs typeface="Arial" panose="020B0604020202020204" pitchFamily="34" charset="0"/>
              </a:rPr>
              <a:t>2017 </a:t>
            </a:r>
            <a:r>
              <a:rPr lang="en-US" sz="800" i="1" dirty="0">
                <a:solidFill>
                  <a:schemeClr val="bg1"/>
                </a:solidFill>
                <a:latin typeface="Arial" panose="020B0604020202020204" pitchFamily="34" charset="0"/>
                <a:cs typeface="Arial" panose="020B0604020202020204" pitchFamily="34" charset="0"/>
              </a:rPr>
              <a:t>ASLA Professional Honor Award, </a:t>
            </a:r>
            <a:r>
              <a:rPr lang="en-US" sz="800" i="1" dirty="0" smtClean="0">
                <a:solidFill>
                  <a:schemeClr val="bg1"/>
                </a:solidFill>
                <a:latin typeface="Arial" panose="020B0604020202020204" pitchFamily="34" charset="0"/>
                <a:cs typeface="Arial" panose="020B0604020202020204" pitchFamily="34" charset="0"/>
              </a:rPr>
              <a:t>Research</a:t>
            </a:r>
          </a:p>
          <a:p>
            <a:r>
              <a:rPr lang="en-US" sz="800" i="1" dirty="0" smtClean="0">
                <a:solidFill>
                  <a:schemeClr val="bg1"/>
                </a:solidFill>
                <a:latin typeface="Arial" panose="020B0604020202020204" pitchFamily="34" charset="0"/>
                <a:cs typeface="Arial" panose="020B0604020202020204" pitchFamily="34" charset="0"/>
              </a:rPr>
              <a:t>Digital Library of Landscape Architecture History</a:t>
            </a:r>
          </a:p>
          <a:p>
            <a:r>
              <a:rPr lang="en-US" sz="800" i="1" dirty="0" smtClean="0">
                <a:solidFill>
                  <a:schemeClr val="bg1"/>
                </a:solidFill>
                <a:latin typeface="Arial" panose="020B0604020202020204" pitchFamily="34" charset="0"/>
                <a:cs typeface="Arial" panose="020B0604020202020204" pitchFamily="34" charset="0"/>
              </a:rPr>
              <a:t>Logan, UT</a:t>
            </a:r>
          </a:p>
          <a:p>
            <a:r>
              <a:rPr lang="en-US" sz="800" i="1" dirty="0" smtClean="0">
                <a:solidFill>
                  <a:schemeClr val="bg1"/>
                </a:solidFill>
                <a:latin typeface="Arial" panose="020B0604020202020204" pitchFamily="34" charset="0"/>
                <a:cs typeface="Arial" panose="020B0604020202020204" pitchFamily="34" charset="0"/>
              </a:rPr>
              <a:t>Benjamin George, ASLA</a:t>
            </a:r>
          </a:p>
          <a:p>
            <a:r>
              <a:rPr lang="en-US" sz="800" i="1" dirty="0" smtClean="0">
                <a:solidFill>
                  <a:schemeClr val="bg1"/>
                </a:solidFill>
                <a:latin typeface="Arial" panose="020B0604020202020204" pitchFamily="34" charset="0"/>
                <a:cs typeface="Arial" panose="020B0604020202020204" pitchFamily="34" charset="0"/>
              </a:rPr>
              <a:t>Image: Benjamin George</a:t>
            </a:r>
            <a:endParaRPr lang="en-US" sz="800" i="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6070634"/>
            <a:ext cx="1961741" cy="504652"/>
          </a:xfrm>
          <a:prstGeom prst="rect">
            <a:avLst/>
          </a:prstGeom>
        </p:spPr>
      </p:pic>
    </p:spTree>
    <p:extLst>
      <p:ext uri="{BB962C8B-B14F-4D97-AF65-F5344CB8AC3E}">
        <p14:creationId xmlns:p14="http://schemas.microsoft.com/office/powerpoint/2010/main" val="1338460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6147</TotalTime>
  <Words>1088</Words>
  <Application>Microsoft Office PowerPoint</Application>
  <PresentationFormat>Widescreen</PresentationFormat>
  <Paragraphs>270</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Black</vt:lpstr>
      <vt:lpstr>Arial Bold</vt:lpstr>
      <vt:lpstr>Calibri</vt:lpstr>
      <vt:lpstr>Futura Std Book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KENNETT, DENA</dc:creator>
  <cp:lastModifiedBy>BALON, SHAWN</cp:lastModifiedBy>
  <cp:revision>694</cp:revision>
  <cp:lastPrinted>2016-10-28T19:34:31Z</cp:lastPrinted>
  <dcterms:created xsi:type="dcterms:W3CDTF">2013-04-10T20:05:21Z</dcterms:created>
  <dcterms:modified xsi:type="dcterms:W3CDTF">2018-05-09T18:41:40Z</dcterms:modified>
</cp:coreProperties>
</file>