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8288000" cy="10287000"/>
  <p:notesSz cx="10287000" cy="1828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81"/>
    <p:restoredTop sz="94610"/>
  </p:normalViewPr>
  <p:slideViewPr>
    <p:cSldViewPr snapToGrid="0" snapToObjects="1">
      <p:cViewPr varScale="1">
        <p:scale>
          <a:sx n="42" d="100"/>
          <a:sy n="42" d="100"/>
        </p:scale>
        <p:origin x="58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992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 confidently. State the campaign theme — Landscape Architects in Action — and that you are here for ASLA Virtual Advocacy Day. Replace the presenter line with your name, credentials, and ASLA chapter before presenting. Keep this slide up while you and any teammates introduce yourselves.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it local and concrete. Show one project from the legislator's state or district — ideally one that used TA funding or created a green schoolyard. Drop in a photo and fill in the fields. A real place they can picture is more persuasive than any statistic.</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Your personal story is the most memorable part of the meeting. In one or two sentences, say why these issues matter to you and the people you serve. Speak from experience, not talking points. Replace the placeholder with your own words.</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thanking them for their time and restating both asks in one breath. Leave your contact details and hand over the ASLA leave-behind documents. Point them to the ASLA Advocacy Day resources for more detail. Fill in your contact information before presenting.</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yourself in 30 seconds. Fill in each field with your real details. If you live or practice in the legislator's district, say so clearly — it matters most. Add a headshot if you have one, or delete the photo placeholder.</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Frame the meeting: you are here to talk about two federal priorities where landscape architects lead. Keep this high level — the detail comes next. State your overarching ask in one sentence.</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Transition slide. Pause, then move into the first issue. Say the number and the name.</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the Transportation Alternatives (TA) Set-Aside plainly: it is the nation's largest dedicated source of federal funding for biking, walking, and trails. In a 2024 ASLA survey, members overwhelmingly reported using TA and other federal active transportation programs to build community projects. Emphasize that landscape architects design these networks. Photo credit: Ralph Daniel.</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moment to make the specific request. The current surface transportation law (IIJA) expires in September 2026, so Congress must pass a new bill that includes TA. The House Transportation &amp; Infrastructure Committee approved the BUILD America 250 Act (H.R. 8870) in a 62-2 vote; the Senate has not yet acted. Personalize the last line: ask a House member to support the bill on the floor; ask a Senator to support strong TA funding in the Senate's version.</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Transition to the second issue. Pause, then name it.</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School districts are among the largest landowners in almost every town. Green schoolyards turn asphalt into outdoor classrooms with trees, gardens, and natural play — delivering stormwater management, heat relief, cleaner air, and hands-on learning. Landscape architects lead the master planning, community engagement, and design. Photo credit: Round Three Photography.</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the specific request. The Revitalizing America's Schoolyards Act would create a competitive grant program through the Department of Education for planning and building revitalized schoolyards, with priority for under-resourced schools and those with low tree canopy or high heat and flood risk. Senate bill S. 4258 (Sen. Heinrich, NM); House companion H.R. 8303 (Rep. Summer Lee, PA). Personalize the ask to cosponsor.</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03A49"/>
        </a:solidFill>
        <a:effectLst/>
      </p:bgPr>
    </p:bg>
    <p:spTree>
      <p:nvGrpSpPr>
        <p:cNvPr id="1" name=""/>
        <p:cNvGrpSpPr/>
        <p:nvPr/>
      </p:nvGrpSpPr>
      <p:grpSpPr>
        <a:xfrm>
          <a:off x="0" y="0"/>
          <a:ext cx="0" cy="0"/>
          <a:chOff x="0" y="0"/>
          <a:chExt cx="0" cy="0"/>
        </a:xfrm>
      </p:grpSpPr>
      <p:sp>
        <p:nvSpPr>
          <p:cNvPr id="2" name="Shape 0"/>
          <p:cNvSpPr/>
          <p:nvPr/>
        </p:nvSpPr>
        <p:spPr>
          <a:xfrm>
            <a:off x="0" y="0"/>
            <a:ext cx="18288000" cy="10287000"/>
          </a:xfrm>
          <a:prstGeom prst="rect">
            <a:avLst/>
          </a:prstGeom>
          <a:solidFill>
            <a:srgbClr val="000000">
              <a:alpha val="4000"/>
            </a:srgbClr>
          </a:solidFill>
          <a:ln/>
        </p:spPr>
        <p:txBody>
          <a:bodyPr/>
          <a:lstStyle/>
          <a:p>
            <a:endParaRPr lang="en-US"/>
          </a:p>
        </p:txBody>
      </p:sp>
      <p:pic>
        <p:nvPicPr>
          <p:cNvPr id="11" name="Picture 10">
            <a:extLst>
              <a:ext uri="{FF2B5EF4-FFF2-40B4-BE49-F238E27FC236}">
                <a16:creationId xmlns:a16="http://schemas.microsoft.com/office/drawing/2014/main" id="{FE2611AA-21E7-77E1-9242-B927AD7F2D15}"/>
              </a:ext>
            </a:extLst>
          </p:cNvPr>
          <p:cNvPicPr>
            <a:picLocks noChangeAspect="1"/>
          </p:cNvPicPr>
          <p:nvPr/>
        </p:nvPicPr>
        <p:blipFill>
          <a:blip r:embed="rId3"/>
          <a:srcRect l="13762"/>
          <a:stretch>
            <a:fillRect/>
          </a:stretch>
        </p:blipFill>
        <p:spPr>
          <a:xfrm>
            <a:off x="0" y="0"/>
            <a:ext cx="18197632" cy="10287000"/>
          </a:xfrm>
          <a:prstGeom prst="rect">
            <a:avLst/>
          </a:prstGeom>
        </p:spPr>
      </p:pic>
      <p:sp>
        <p:nvSpPr>
          <p:cNvPr id="3" name="Shape 1"/>
          <p:cNvSpPr/>
          <p:nvPr/>
        </p:nvSpPr>
        <p:spPr>
          <a:xfrm>
            <a:off x="0" y="0"/>
            <a:ext cx="18288000" cy="10287000"/>
          </a:xfrm>
          <a:prstGeom prst="rect">
            <a:avLst/>
          </a:prstGeom>
          <a:gradFill rotWithShape="1">
            <a:gsLst>
              <a:gs pos="0">
                <a:srgbClr val="003A49">
                  <a:alpha val="94000"/>
                </a:srgbClr>
              </a:gs>
              <a:gs pos="44000">
                <a:srgbClr val="003A49">
                  <a:alpha val="82000"/>
                </a:srgbClr>
              </a:gs>
              <a:gs pos="100000">
                <a:srgbClr val="003A49">
                  <a:alpha val="34000"/>
                </a:srgbClr>
              </a:gs>
            </a:gsLst>
            <a:lin ang="0" scaled="0"/>
          </a:gradFill>
          <a:ln/>
        </p:spPr>
        <p:txBody>
          <a:bodyPr/>
          <a:lstStyle/>
          <a:p>
            <a:endParaRPr lang="en-US"/>
          </a:p>
        </p:txBody>
      </p:sp>
      <p:sp>
        <p:nvSpPr>
          <p:cNvPr id="4" name="Shape 2"/>
          <p:cNvSpPr/>
          <p:nvPr/>
        </p:nvSpPr>
        <p:spPr>
          <a:xfrm>
            <a:off x="18154650" y="0"/>
            <a:ext cx="133350" cy="10287000"/>
          </a:xfrm>
          <a:prstGeom prst="rect">
            <a:avLst/>
          </a:prstGeom>
          <a:solidFill>
            <a:srgbClr val="81BC00"/>
          </a:solidFill>
          <a:ln/>
        </p:spPr>
        <p:txBody>
          <a:bodyPr/>
          <a:lstStyle/>
          <a:p>
            <a:endParaRPr lang="en-US"/>
          </a:p>
        </p:txBody>
      </p:sp>
      <p:pic>
        <p:nvPicPr>
          <p:cNvPr id="5" name="Image 0" descr="preencoded.png"/>
          <p:cNvPicPr>
            <a:picLocks noChangeAspect="1"/>
          </p:cNvPicPr>
          <p:nvPr/>
        </p:nvPicPr>
        <p:blipFill>
          <a:blip r:embed="rId4"/>
          <a:stretch>
            <a:fillRect/>
          </a:stretch>
        </p:blipFill>
        <p:spPr>
          <a:xfrm>
            <a:off x="1219200" y="914400"/>
            <a:ext cx="2826023" cy="723900"/>
          </a:xfrm>
          <a:prstGeom prst="rect">
            <a:avLst/>
          </a:prstGeom>
        </p:spPr>
      </p:pic>
      <p:sp>
        <p:nvSpPr>
          <p:cNvPr id="6" name="Text 3"/>
          <p:cNvSpPr/>
          <p:nvPr/>
        </p:nvSpPr>
        <p:spPr>
          <a:xfrm>
            <a:off x="1524000" y="2204591"/>
            <a:ext cx="16764000" cy="384795"/>
          </a:xfrm>
          <a:prstGeom prst="rect">
            <a:avLst/>
          </a:prstGeom>
          <a:noFill/>
          <a:ln/>
        </p:spPr>
        <p:txBody>
          <a:bodyPr wrap="square" lIns="25400" tIns="25400" rIns="25400" bIns="25400" rtlCol="0" anchor="t">
            <a:normAutofit/>
          </a:bodyPr>
          <a:lstStyle/>
          <a:p>
            <a:pPr marL="0" indent="0" algn="l">
              <a:lnSpc>
                <a:spcPct val="121333"/>
              </a:lnSpc>
              <a:buNone/>
            </a:pPr>
            <a:r>
              <a:rPr lang="en-US" sz="1950" b="1" kern="0" spc="312" dirty="0">
                <a:solidFill>
                  <a:srgbClr val="81BC00"/>
                </a:solidFill>
                <a:latin typeface="Arial" pitchFamily="34" charset="0"/>
                <a:ea typeface="Arial" pitchFamily="34" charset="-122"/>
                <a:cs typeface="Arial" pitchFamily="34" charset="-120"/>
              </a:rPr>
              <a:t>ASLA VIRTUAL ADVOCACY DAY · 2026</a:t>
            </a:r>
            <a:endParaRPr lang="en-US" sz="1950" dirty="0"/>
          </a:p>
        </p:txBody>
      </p:sp>
      <p:sp>
        <p:nvSpPr>
          <p:cNvPr id="7" name="Text 4"/>
          <p:cNvSpPr/>
          <p:nvPr/>
        </p:nvSpPr>
        <p:spPr>
          <a:xfrm>
            <a:off x="1524000" y="2856086"/>
            <a:ext cx="10803399" cy="3885233"/>
          </a:xfrm>
          <a:prstGeom prst="rect">
            <a:avLst/>
          </a:prstGeom>
          <a:noFill/>
          <a:ln/>
        </p:spPr>
        <p:txBody>
          <a:bodyPr wrap="square" lIns="25400" tIns="25400" rIns="25400" bIns="25400" rtlCol="0" anchor="t">
            <a:normAutofit/>
          </a:bodyPr>
          <a:lstStyle/>
          <a:p>
            <a:pPr marL="0" indent="0" algn="l">
              <a:lnSpc>
                <a:spcPct val="88579"/>
              </a:lnSpc>
              <a:buNone/>
            </a:pPr>
            <a:r>
              <a:rPr lang="en-US" sz="9900" kern="0" spc="-198" dirty="0">
                <a:solidFill>
                  <a:srgbClr val="FFFFFF"/>
                </a:solidFill>
                <a:latin typeface="Arial" pitchFamily="34" charset="0"/>
                <a:ea typeface="Arial" pitchFamily="34" charset="-122"/>
                <a:cs typeface="Arial" pitchFamily="34" charset="-120"/>
              </a:rPr>
              <a:t>Landscape Architects in Action</a:t>
            </a:r>
            <a:endParaRPr lang="en-US" sz="9900" dirty="0"/>
          </a:p>
        </p:txBody>
      </p:sp>
      <p:sp>
        <p:nvSpPr>
          <p:cNvPr id="8" name="Shape 5"/>
          <p:cNvSpPr/>
          <p:nvPr/>
        </p:nvSpPr>
        <p:spPr>
          <a:xfrm>
            <a:off x="1524000" y="7236619"/>
            <a:ext cx="1524000" cy="38100"/>
          </a:xfrm>
          <a:prstGeom prst="rect">
            <a:avLst/>
          </a:prstGeom>
          <a:solidFill>
            <a:srgbClr val="81BC00"/>
          </a:solidFill>
          <a:ln/>
        </p:spPr>
        <p:txBody>
          <a:bodyPr/>
          <a:lstStyle/>
          <a:p>
            <a:endParaRPr lang="en-US"/>
          </a:p>
        </p:txBody>
      </p:sp>
      <p:sp>
        <p:nvSpPr>
          <p:cNvPr id="9" name="Text 6"/>
          <p:cNvSpPr/>
          <p:nvPr/>
        </p:nvSpPr>
        <p:spPr>
          <a:xfrm>
            <a:off x="1524000" y="7655719"/>
            <a:ext cx="16764000" cy="464790"/>
          </a:xfrm>
          <a:prstGeom prst="rect">
            <a:avLst/>
          </a:prstGeom>
          <a:noFill/>
          <a:ln/>
        </p:spPr>
        <p:txBody>
          <a:bodyPr wrap="square" lIns="25400" tIns="25400" rIns="25400" bIns="25400" rtlCol="0" anchor="t">
            <a:normAutofit/>
          </a:bodyPr>
          <a:lstStyle/>
          <a:p>
            <a:pPr marL="0" indent="0" algn="l">
              <a:lnSpc>
                <a:spcPct val="121081"/>
              </a:lnSpc>
              <a:buNone/>
            </a:pPr>
            <a:r>
              <a:rPr lang="en-US" sz="2400" dirty="0">
                <a:solidFill>
                  <a:srgbClr val="FFFFFF">
                    <a:alpha val="90000"/>
                  </a:srgbClr>
                </a:solidFill>
                <a:latin typeface="Arial" pitchFamily="34" charset="0"/>
                <a:ea typeface="Arial" pitchFamily="34" charset="-122"/>
                <a:cs typeface="Arial" pitchFamily="34" charset="-120"/>
              </a:rPr>
              <a:t>Presented by </a:t>
            </a:r>
            <a:r>
              <a:rPr lang="en-US" sz="2400" dirty="0">
                <a:solidFill>
                  <a:srgbClr val="FFFFFF">
                    <a:alpha val="70000"/>
                  </a:srgbClr>
                </a:solidFill>
                <a:highlight>
                  <a:srgbClr val="EBF4D6"/>
                </a:highlight>
                <a:latin typeface="Arial" pitchFamily="34" charset="0"/>
                <a:ea typeface="Arial" pitchFamily="34" charset="-122"/>
                <a:cs typeface="Arial" pitchFamily="34" charset="-120"/>
              </a:rPr>
              <a:t>[Your Name, Credentials] </a:t>
            </a:r>
            <a:r>
              <a:rPr lang="en-US" sz="2400" dirty="0">
                <a:solidFill>
                  <a:srgbClr val="FFFFFF">
                    <a:alpha val="90000"/>
                  </a:srgbClr>
                </a:solidFill>
                <a:latin typeface="Arial" pitchFamily="34" charset="0"/>
                <a:ea typeface="Arial" pitchFamily="34" charset="-122"/>
                <a:cs typeface="Arial" pitchFamily="34" charset="-120"/>
              </a:rPr>
              <a:t>· </a:t>
            </a:r>
            <a:r>
              <a:rPr lang="en-US" sz="2400" dirty="0">
                <a:solidFill>
                  <a:srgbClr val="FFFFFF">
                    <a:alpha val="70000"/>
                  </a:srgbClr>
                </a:solidFill>
                <a:highlight>
                  <a:srgbClr val="EBF4D6"/>
                </a:highlight>
                <a:latin typeface="Arial" pitchFamily="34" charset="0"/>
                <a:ea typeface="Arial" pitchFamily="34" charset="-122"/>
                <a:cs typeface="Arial" pitchFamily="34" charset="-120"/>
              </a:rPr>
              <a:t>[Your ASLA Chapter]</a:t>
            </a:r>
            <a:endParaRPr lang="en-US"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4F2ED"/>
        </a:solidFill>
        <a:effectLst/>
      </p:bgPr>
    </p:bg>
    <p:spTree>
      <p:nvGrpSpPr>
        <p:cNvPr id="1" name=""/>
        <p:cNvGrpSpPr/>
        <p:nvPr/>
      </p:nvGrpSpPr>
      <p:grpSpPr>
        <a:xfrm>
          <a:off x="0" y="0"/>
          <a:ext cx="0" cy="0"/>
          <a:chOff x="0" y="0"/>
          <a:chExt cx="0" cy="0"/>
        </a:xfrm>
      </p:grpSpPr>
      <p:sp>
        <p:nvSpPr>
          <p:cNvPr id="2" name="Shape 0"/>
          <p:cNvSpPr/>
          <p:nvPr/>
        </p:nvSpPr>
        <p:spPr>
          <a:xfrm>
            <a:off x="1219200" y="2194843"/>
            <a:ext cx="7863111" cy="5897314"/>
          </a:xfrm>
          <a:prstGeom prst="rect">
            <a:avLst/>
          </a:prstGeom>
          <a:solidFill>
            <a:srgbClr val="E7EDDA"/>
          </a:solidFill>
          <a:ln/>
        </p:spPr>
        <p:txBody>
          <a:bodyPr/>
          <a:lstStyle/>
          <a:p>
            <a:endParaRPr lang="en-US"/>
          </a:p>
        </p:txBody>
      </p:sp>
      <p:sp>
        <p:nvSpPr>
          <p:cNvPr id="3" name="Shape 1"/>
          <p:cNvSpPr/>
          <p:nvPr/>
        </p:nvSpPr>
        <p:spPr>
          <a:xfrm>
            <a:off x="1219200" y="2194843"/>
            <a:ext cx="7863111" cy="5897314"/>
          </a:xfrm>
          <a:prstGeom prst="rect">
            <a:avLst/>
          </a:prstGeom>
          <a:solidFill>
            <a:srgbClr val="000000">
              <a:alpha val="4000"/>
            </a:srgbClr>
          </a:solidFill>
          <a:ln/>
        </p:spPr>
        <p:txBody>
          <a:bodyPr/>
          <a:lstStyle/>
          <a:p>
            <a:endParaRPr lang="en-US"/>
          </a:p>
        </p:txBody>
      </p:sp>
      <p:pic>
        <p:nvPicPr>
          <p:cNvPr id="4" name="Image 0"/>
          <p:cNvPicPr>
            <a:picLocks noChangeAspect="1"/>
          </p:cNvPicPr>
          <p:nvPr/>
        </p:nvPicPr>
        <p:blipFill>
          <a:blip r:embed="rId3"/>
          <a:srcRect/>
          <a:stretch/>
        </p:blipFill>
        <p:spPr>
          <a:xfrm>
            <a:off x="1219200" y="2194842"/>
            <a:ext cx="7863111" cy="5849683"/>
          </a:xfrm>
          <a:prstGeom prst="rect">
            <a:avLst/>
          </a:prstGeom>
        </p:spPr>
      </p:pic>
      <p:sp>
        <p:nvSpPr>
          <p:cNvPr id="5" name="Text 2"/>
          <p:cNvSpPr/>
          <p:nvPr/>
        </p:nvSpPr>
        <p:spPr>
          <a:xfrm>
            <a:off x="9920511" y="3191917"/>
            <a:ext cx="7863118" cy="358080"/>
          </a:xfrm>
          <a:prstGeom prst="rect">
            <a:avLst/>
          </a:prstGeom>
          <a:noFill/>
          <a:ln/>
        </p:spPr>
        <p:txBody>
          <a:bodyPr wrap="square" lIns="25400" tIns="25400" rIns="25400" bIns="25400" rtlCol="0" anchor="t">
            <a:normAutofit lnSpcReduction="10000"/>
          </a:bodyPr>
          <a:lstStyle/>
          <a:p>
            <a:pPr marL="0" indent="0" algn="l">
              <a:lnSpc>
                <a:spcPct val="122182"/>
              </a:lnSpc>
              <a:buNone/>
            </a:pPr>
            <a:r>
              <a:rPr lang="en-US" sz="1800" b="1" kern="0" spc="324" dirty="0">
                <a:solidFill>
                  <a:srgbClr val="003A49"/>
                </a:solidFill>
                <a:latin typeface="Arial" pitchFamily="34" charset="0"/>
                <a:ea typeface="Arial" pitchFamily="34" charset="-122"/>
                <a:cs typeface="Arial" pitchFamily="34" charset="-120"/>
              </a:rPr>
              <a:t>IN MY COMMUNITY</a:t>
            </a:r>
            <a:endParaRPr lang="en-US" sz="1800" dirty="0"/>
          </a:p>
        </p:txBody>
      </p:sp>
      <p:sp>
        <p:nvSpPr>
          <p:cNvPr id="6" name="Shape 3"/>
          <p:cNvSpPr/>
          <p:nvPr/>
        </p:nvSpPr>
        <p:spPr>
          <a:xfrm>
            <a:off x="9920511" y="3721447"/>
            <a:ext cx="3085207" cy="457200"/>
          </a:xfrm>
          <a:prstGeom prst="roundRect">
            <a:avLst>
              <a:gd name="adj" fmla="val 10417"/>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7" name="Text 4"/>
          <p:cNvSpPr/>
          <p:nvPr/>
        </p:nvSpPr>
        <p:spPr>
          <a:xfrm>
            <a:off x="9977661" y="3721447"/>
            <a:ext cx="3279428" cy="495300"/>
          </a:xfrm>
          <a:prstGeom prst="rect">
            <a:avLst/>
          </a:prstGeom>
          <a:noFill/>
          <a:ln/>
        </p:spPr>
        <p:txBody>
          <a:bodyPr wrap="square" lIns="25400" tIns="25400" rIns="25400" bIns="25400" rtlCol="0" anchor="t">
            <a:normAutofit fontScale="92500" lnSpcReduction="10000"/>
          </a:bodyPr>
          <a:lstStyle/>
          <a:p>
            <a:pPr marL="0" indent="0" algn="l">
              <a:lnSpc>
                <a:spcPct val="96000"/>
              </a:lnSpc>
              <a:buNone/>
            </a:pPr>
            <a:r>
              <a:rPr lang="en-US" sz="3600" kern="0" spc="-36" dirty="0">
                <a:solidFill>
                  <a:srgbClr val="2D2D2D"/>
                </a:solidFill>
                <a:latin typeface="Arial" pitchFamily="34" charset="0"/>
                <a:ea typeface="Arial" pitchFamily="34" charset="-122"/>
                <a:cs typeface="Arial" pitchFamily="34" charset="-120"/>
              </a:rPr>
              <a:t>[Project name]</a:t>
            </a:r>
            <a:endParaRPr lang="en-US" sz="3600" dirty="0"/>
          </a:p>
        </p:txBody>
      </p:sp>
      <p:sp>
        <p:nvSpPr>
          <p:cNvPr id="8" name="Shape 5"/>
          <p:cNvSpPr/>
          <p:nvPr/>
        </p:nvSpPr>
        <p:spPr>
          <a:xfrm>
            <a:off x="9920511" y="5222528"/>
            <a:ext cx="7148289" cy="9525"/>
          </a:xfrm>
          <a:prstGeom prst="rect">
            <a:avLst/>
          </a:prstGeom>
          <a:solidFill>
            <a:srgbClr val="E0E0E0"/>
          </a:solidFill>
          <a:ln/>
        </p:spPr>
        <p:txBody>
          <a:bodyPr/>
          <a:lstStyle/>
          <a:p>
            <a:endParaRPr lang="en-US"/>
          </a:p>
        </p:txBody>
      </p:sp>
      <p:sp>
        <p:nvSpPr>
          <p:cNvPr id="9" name="Text 6"/>
          <p:cNvSpPr/>
          <p:nvPr/>
        </p:nvSpPr>
        <p:spPr>
          <a:xfrm>
            <a:off x="9920511" y="4643438"/>
            <a:ext cx="3562350" cy="331440"/>
          </a:xfrm>
          <a:prstGeom prst="rect">
            <a:avLst/>
          </a:prstGeom>
          <a:noFill/>
          <a:ln/>
        </p:spPr>
        <p:txBody>
          <a:bodyPr wrap="square" lIns="25400" tIns="25400" rIns="25400" bIns="25400" rtlCol="0" anchor="t">
            <a:normAutofit lnSpcReduction="10000"/>
          </a:bodyPr>
          <a:lstStyle/>
          <a:p>
            <a:pPr marL="0" indent="0" algn="l">
              <a:lnSpc>
                <a:spcPct val="123200"/>
              </a:lnSpc>
              <a:buNone/>
            </a:pPr>
            <a:r>
              <a:rPr lang="en-US" sz="1650" b="1" kern="0" spc="231" dirty="0">
                <a:solidFill>
                  <a:srgbClr val="4A4A4A"/>
                </a:solidFill>
                <a:latin typeface="Arial" pitchFamily="34" charset="0"/>
                <a:ea typeface="Arial" pitchFamily="34" charset="-122"/>
                <a:cs typeface="Arial" pitchFamily="34" charset="-120"/>
              </a:rPr>
              <a:t>LOCATION</a:t>
            </a:r>
            <a:endParaRPr lang="en-US" sz="1650" dirty="0"/>
          </a:p>
        </p:txBody>
      </p:sp>
      <p:sp>
        <p:nvSpPr>
          <p:cNvPr id="10" name="Shape 7"/>
          <p:cNvSpPr/>
          <p:nvPr/>
        </p:nvSpPr>
        <p:spPr>
          <a:xfrm>
            <a:off x="13425711" y="4586288"/>
            <a:ext cx="1667024" cy="342900"/>
          </a:xfrm>
          <a:prstGeom prst="roundRect">
            <a:avLst>
              <a:gd name="adj" fmla="val 13889"/>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11" name="Text 8"/>
          <p:cNvSpPr/>
          <p:nvPr/>
        </p:nvSpPr>
        <p:spPr>
          <a:xfrm>
            <a:off x="13482861" y="4586288"/>
            <a:ext cx="1719426" cy="381000"/>
          </a:xfrm>
          <a:prstGeom prst="rect">
            <a:avLst/>
          </a:prstGeom>
          <a:noFill/>
          <a:ln/>
        </p:spPr>
        <p:txBody>
          <a:bodyPr wrap="square" lIns="25400" tIns="25400" rIns="25400" bIns="25400" rtlCol="0" anchor="t">
            <a:normAutofit fontScale="92500" lnSpcReduction="20000"/>
          </a:bodyPr>
          <a:lstStyle/>
          <a:p>
            <a:pPr marL="0" indent="0" algn="l">
              <a:lnSpc>
                <a:spcPct val="121081"/>
              </a:lnSpc>
              <a:buNone/>
            </a:pPr>
            <a:r>
              <a:rPr lang="en-US" sz="2400" dirty="0">
                <a:solidFill>
                  <a:srgbClr val="2D2D2D"/>
                </a:solidFill>
                <a:latin typeface="Arial" pitchFamily="34" charset="0"/>
                <a:ea typeface="Arial" pitchFamily="34" charset="-122"/>
                <a:cs typeface="Arial" pitchFamily="34" charset="-120"/>
              </a:rPr>
              <a:t>[City, State]</a:t>
            </a:r>
            <a:endParaRPr lang="en-US" sz="2400" dirty="0"/>
          </a:p>
        </p:txBody>
      </p:sp>
      <p:sp>
        <p:nvSpPr>
          <p:cNvPr id="12" name="Shape 9"/>
          <p:cNvSpPr/>
          <p:nvPr/>
        </p:nvSpPr>
        <p:spPr>
          <a:xfrm>
            <a:off x="9920511" y="6154043"/>
            <a:ext cx="7148289" cy="9525"/>
          </a:xfrm>
          <a:prstGeom prst="rect">
            <a:avLst/>
          </a:prstGeom>
          <a:solidFill>
            <a:srgbClr val="E0E0E0"/>
          </a:solidFill>
          <a:ln/>
        </p:spPr>
        <p:txBody>
          <a:bodyPr/>
          <a:lstStyle/>
          <a:p>
            <a:endParaRPr lang="en-US"/>
          </a:p>
        </p:txBody>
      </p:sp>
      <p:sp>
        <p:nvSpPr>
          <p:cNvPr id="13" name="Text 10"/>
          <p:cNvSpPr/>
          <p:nvPr/>
        </p:nvSpPr>
        <p:spPr>
          <a:xfrm>
            <a:off x="9920511" y="5574953"/>
            <a:ext cx="3562350" cy="331440"/>
          </a:xfrm>
          <a:prstGeom prst="rect">
            <a:avLst/>
          </a:prstGeom>
          <a:noFill/>
          <a:ln/>
        </p:spPr>
        <p:txBody>
          <a:bodyPr wrap="square" lIns="25400" tIns="25400" rIns="25400" bIns="25400" rtlCol="0" anchor="t">
            <a:normAutofit lnSpcReduction="10000"/>
          </a:bodyPr>
          <a:lstStyle/>
          <a:p>
            <a:pPr marL="0" indent="0" algn="l">
              <a:lnSpc>
                <a:spcPct val="123200"/>
              </a:lnSpc>
              <a:buNone/>
            </a:pPr>
            <a:r>
              <a:rPr lang="en-US" sz="1650" b="1" kern="0" spc="231" dirty="0">
                <a:solidFill>
                  <a:srgbClr val="4A4A4A"/>
                </a:solidFill>
                <a:latin typeface="Arial" pitchFamily="34" charset="0"/>
                <a:ea typeface="Arial" pitchFamily="34" charset="-122"/>
                <a:cs typeface="Arial" pitchFamily="34" charset="-120"/>
              </a:rPr>
              <a:t>MY ROLE</a:t>
            </a:r>
            <a:endParaRPr lang="en-US" sz="1650" dirty="0"/>
          </a:p>
        </p:txBody>
      </p:sp>
      <p:sp>
        <p:nvSpPr>
          <p:cNvPr id="14" name="Shape 11"/>
          <p:cNvSpPr/>
          <p:nvPr/>
        </p:nvSpPr>
        <p:spPr>
          <a:xfrm>
            <a:off x="13425711" y="5517803"/>
            <a:ext cx="2893070" cy="342900"/>
          </a:xfrm>
          <a:prstGeom prst="roundRect">
            <a:avLst>
              <a:gd name="adj" fmla="val 13889"/>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15" name="Text 12"/>
          <p:cNvSpPr/>
          <p:nvPr/>
        </p:nvSpPr>
        <p:spPr>
          <a:xfrm>
            <a:off x="13482861" y="5517803"/>
            <a:ext cx="3068077" cy="381000"/>
          </a:xfrm>
          <a:prstGeom prst="rect">
            <a:avLst/>
          </a:prstGeom>
          <a:noFill/>
          <a:ln/>
        </p:spPr>
        <p:txBody>
          <a:bodyPr wrap="square" lIns="25400" tIns="25400" rIns="25400" bIns="25400" rtlCol="0" anchor="t">
            <a:normAutofit fontScale="92500" lnSpcReduction="20000"/>
          </a:bodyPr>
          <a:lstStyle/>
          <a:p>
            <a:pPr marL="0" indent="0" algn="l">
              <a:lnSpc>
                <a:spcPct val="121081"/>
              </a:lnSpc>
              <a:buNone/>
            </a:pPr>
            <a:r>
              <a:rPr lang="en-US" sz="2400" dirty="0">
                <a:solidFill>
                  <a:srgbClr val="2D2D2D"/>
                </a:solidFill>
                <a:latin typeface="Arial" pitchFamily="34" charset="0"/>
                <a:ea typeface="Arial" pitchFamily="34" charset="-122"/>
                <a:cs typeface="Arial" pitchFamily="34" charset="-120"/>
              </a:rPr>
              <a:t>[What you designed]</a:t>
            </a:r>
            <a:endParaRPr lang="en-US" sz="2400" dirty="0"/>
          </a:p>
        </p:txBody>
      </p:sp>
      <p:sp>
        <p:nvSpPr>
          <p:cNvPr id="16" name="Shape 13"/>
          <p:cNvSpPr/>
          <p:nvPr/>
        </p:nvSpPr>
        <p:spPr>
          <a:xfrm>
            <a:off x="9920511" y="7085558"/>
            <a:ext cx="7148289" cy="9525"/>
          </a:xfrm>
          <a:prstGeom prst="rect">
            <a:avLst/>
          </a:prstGeom>
          <a:solidFill>
            <a:srgbClr val="E0E0E0"/>
          </a:solidFill>
          <a:ln/>
        </p:spPr>
        <p:txBody>
          <a:bodyPr/>
          <a:lstStyle/>
          <a:p>
            <a:endParaRPr lang="en-US"/>
          </a:p>
        </p:txBody>
      </p:sp>
      <p:sp>
        <p:nvSpPr>
          <p:cNvPr id="17" name="Text 14"/>
          <p:cNvSpPr/>
          <p:nvPr/>
        </p:nvSpPr>
        <p:spPr>
          <a:xfrm>
            <a:off x="9920511" y="6506468"/>
            <a:ext cx="3562350" cy="331440"/>
          </a:xfrm>
          <a:prstGeom prst="rect">
            <a:avLst/>
          </a:prstGeom>
          <a:noFill/>
          <a:ln/>
        </p:spPr>
        <p:txBody>
          <a:bodyPr wrap="square" lIns="25400" tIns="25400" rIns="25400" bIns="25400" rtlCol="0" anchor="t">
            <a:normAutofit lnSpcReduction="10000"/>
          </a:bodyPr>
          <a:lstStyle/>
          <a:p>
            <a:pPr marL="0" indent="0" algn="l">
              <a:lnSpc>
                <a:spcPct val="123200"/>
              </a:lnSpc>
              <a:buNone/>
            </a:pPr>
            <a:r>
              <a:rPr lang="en-US" sz="1650" b="1" kern="0" spc="231" dirty="0">
                <a:solidFill>
                  <a:srgbClr val="4A4A4A"/>
                </a:solidFill>
                <a:latin typeface="Arial" pitchFamily="34" charset="0"/>
                <a:ea typeface="Arial" pitchFamily="34" charset="-122"/>
                <a:cs typeface="Arial" pitchFamily="34" charset="-120"/>
              </a:rPr>
              <a:t>THE IMPACT</a:t>
            </a:r>
            <a:endParaRPr lang="en-US" sz="1650" dirty="0"/>
          </a:p>
        </p:txBody>
      </p:sp>
      <p:sp>
        <p:nvSpPr>
          <p:cNvPr id="18" name="Shape 15"/>
          <p:cNvSpPr/>
          <p:nvPr/>
        </p:nvSpPr>
        <p:spPr>
          <a:xfrm>
            <a:off x="13425711" y="6449318"/>
            <a:ext cx="3552974" cy="342900"/>
          </a:xfrm>
          <a:prstGeom prst="roundRect">
            <a:avLst>
              <a:gd name="adj" fmla="val 13889"/>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19" name="Text 16"/>
          <p:cNvSpPr/>
          <p:nvPr/>
        </p:nvSpPr>
        <p:spPr>
          <a:xfrm>
            <a:off x="13482861" y="6449318"/>
            <a:ext cx="3793971" cy="381000"/>
          </a:xfrm>
          <a:prstGeom prst="rect">
            <a:avLst/>
          </a:prstGeom>
          <a:noFill/>
          <a:ln/>
        </p:spPr>
        <p:txBody>
          <a:bodyPr wrap="square" lIns="25400" tIns="25400" rIns="25400" bIns="25400" rtlCol="0" anchor="t">
            <a:normAutofit fontScale="92500" lnSpcReduction="20000"/>
          </a:bodyPr>
          <a:lstStyle/>
          <a:p>
            <a:pPr marL="0" indent="0" algn="l">
              <a:lnSpc>
                <a:spcPct val="121081"/>
              </a:lnSpc>
              <a:buNone/>
            </a:pPr>
            <a:r>
              <a:rPr lang="en-US" sz="2400" dirty="0">
                <a:solidFill>
                  <a:srgbClr val="2D2D2D"/>
                </a:solidFill>
                <a:latin typeface="Arial" pitchFamily="34" charset="0"/>
                <a:ea typeface="Arial" pitchFamily="34" charset="-122"/>
                <a:cs typeface="Arial" pitchFamily="34" charset="-120"/>
              </a:rPr>
              <a:t>[Who it serves / outcome]</a:t>
            </a:r>
            <a:endParaRPr lang="en-US" sz="2400" dirty="0"/>
          </a:p>
        </p:txBody>
      </p:sp>
      <p:pic>
        <p:nvPicPr>
          <p:cNvPr id="20" name="Image 1" descr="preencoded.png"/>
          <p:cNvPicPr>
            <a:picLocks noChangeAspect="1"/>
          </p:cNvPicPr>
          <p:nvPr/>
        </p:nvPicPr>
        <p:blipFill>
          <a:blip r:embed="rId4"/>
          <a:stretch>
            <a:fillRect/>
          </a:stretch>
        </p:blipFill>
        <p:spPr>
          <a:xfrm>
            <a:off x="1219200" y="9486900"/>
            <a:ext cx="190277" cy="266700"/>
          </a:xfrm>
          <a:prstGeom prst="rect">
            <a:avLst/>
          </a:prstGeom>
        </p:spPr>
      </p:pic>
      <p:sp>
        <p:nvSpPr>
          <p:cNvPr id="21" name="Text 17"/>
          <p:cNvSpPr/>
          <p:nvPr/>
        </p:nvSpPr>
        <p:spPr>
          <a:xfrm>
            <a:off x="1542827" y="9515475"/>
            <a:ext cx="2229594"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4A4A4A"/>
                </a:solidFill>
                <a:latin typeface="Arial" pitchFamily="34" charset="0"/>
                <a:ea typeface="Arial" pitchFamily="34" charset="-122"/>
                <a:cs typeface="Arial" pitchFamily="34" charset="-120"/>
              </a:rPr>
              <a:t>IN MY COMMUNITY</a:t>
            </a:r>
            <a:endParaRPr lang="en-US" sz="1500" dirty="0"/>
          </a:p>
        </p:txBody>
      </p:sp>
      <p:sp>
        <p:nvSpPr>
          <p:cNvPr id="22" name="Text 18"/>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4A4A4A"/>
                </a:solidFill>
                <a:latin typeface="Courier New" pitchFamily="34" charset="0"/>
                <a:ea typeface="Courier New" pitchFamily="34" charset="-122"/>
                <a:cs typeface="Courier New" pitchFamily="34" charset="-120"/>
              </a:rPr>
              <a:t>10 / 12</a:t>
            </a:r>
            <a:endParaRPr lang="en-US" sz="15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03A49"/>
        </a:solidFill>
        <a:effectLst/>
      </p:bgPr>
    </p:bg>
    <p:spTree>
      <p:nvGrpSpPr>
        <p:cNvPr id="1" name=""/>
        <p:cNvGrpSpPr/>
        <p:nvPr/>
      </p:nvGrpSpPr>
      <p:grpSpPr>
        <a:xfrm>
          <a:off x="0" y="0"/>
          <a:ext cx="0" cy="0"/>
          <a:chOff x="0" y="0"/>
          <a:chExt cx="0" cy="0"/>
        </a:xfrm>
      </p:grpSpPr>
      <p:sp>
        <p:nvSpPr>
          <p:cNvPr id="2" name="Text 0"/>
          <p:cNvSpPr/>
          <p:nvPr/>
        </p:nvSpPr>
        <p:spPr>
          <a:xfrm>
            <a:off x="1524000" y="1917427"/>
            <a:ext cx="16764000" cy="1038225"/>
          </a:xfrm>
          <a:prstGeom prst="rect">
            <a:avLst/>
          </a:prstGeom>
          <a:noFill/>
          <a:ln/>
        </p:spPr>
        <p:txBody>
          <a:bodyPr wrap="square" lIns="25400" tIns="25400" rIns="25400" bIns="25400" rtlCol="0" anchor="t">
            <a:normAutofit fontScale="92500" lnSpcReduction="10000"/>
          </a:bodyPr>
          <a:lstStyle/>
          <a:p>
            <a:pPr marL="0" indent="0" algn="l">
              <a:lnSpc>
                <a:spcPct val="61584"/>
              </a:lnSpc>
              <a:buNone/>
            </a:pPr>
            <a:r>
              <a:rPr lang="en-US" sz="11250" dirty="0">
                <a:solidFill>
                  <a:srgbClr val="81BC00"/>
                </a:solidFill>
                <a:latin typeface="Georgia" pitchFamily="34" charset="0"/>
                <a:ea typeface="Georgia" pitchFamily="34" charset="-122"/>
                <a:cs typeface="Georgia" pitchFamily="34" charset="-120"/>
              </a:rPr>
              <a:t>“</a:t>
            </a:r>
            <a:endParaRPr lang="en-US" sz="11250" dirty="0"/>
          </a:p>
        </p:txBody>
      </p:sp>
      <p:sp>
        <p:nvSpPr>
          <p:cNvPr id="3" name="Shape 1"/>
          <p:cNvSpPr/>
          <p:nvPr/>
        </p:nvSpPr>
        <p:spPr>
          <a:xfrm>
            <a:off x="1524000" y="3074715"/>
            <a:ext cx="12123688" cy="4289971"/>
          </a:xfrm>
          <a:prstGeom prst="roundRect">
            <a:avLst>
              <a:gd name="adj" fmla="val 1110"/>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4" name="Text 2"/>
          <p:cNvSpPr/>
          <p:nvPr/>
        </p:nvSpPr>
        <p:spPr>
          <a:xfrm>
            <a:off x="1581150" y="3074715"/>
            <a:ext cx="12373099" cy="4328071"/>
          </a:xfrm>
          <a:prstGeom prst="rect">
            <a:avLst/>
          </a:prstGeom>
          <a:noFill/>
          <a:ln/>
        </p:spPr>
        <p:txBody>
          <a:bodyPr wrap="square" lIns="25400" tIns="25400" rIns="25400" bIns="25400" rtlCol="0" anchor="t">
            <a:normAutofit/>
          </a:bodyPr>
          <a:lstStyle/>
          <a:p>
            <a:pPr marL="0" indent="0" algn="l">
              <a:lnSpc>
                <a:spcPct val="101244"/>
              </a:lnSpc>
              <a:buNone/>
            </a:pPr>
            <a:r>
              <a:rPr lang="en-US" sz="6900" kern="0" spc="-69" dirty="0">
                <a:solidFill>
                  <a:srgbClr val="FFFFFF">
                    <a:alpha val="70000"/>
                  </a:srgbClr>
                </a:solidFill>
                <a:latin typeface="Georgia" pitchFamily="34" charset="0"/>
                <a:ea typeface="Georgia" pitchFamily="34" charset="-122"/>
                <a:cs typeface="Georgia" pitchFamily="34" charset="-120"/>
              </a:rPr>
              <a:t>[In one or two sentences, share why active transportation and green schoolyards matter to you and your community.]</a:t>
            </a:r>
            <a:endParaRPr lang="en-US" sz="6900" dirty="0"/>
          </a:p>
        </p:txBody>
      </p:sp>
      <p:sp>
        <p:nvSpPr>
          <p:cNvPr id="5" name="Text 3"/>
          <p:cNvSpPr/>
          <p:nvPr/>
        </p:nvSpPr>
        <p:spPr>
          <a:xfrm>
            <a:off x="1524000" y="7996163"/>
            <a:ext cx="16764000" cy="411435"/>
          </a:xfrm>
          <a:prstGeom prst="rect">
            <a:avLst/>
          </a:prstGeom>
          <a:noFill/>
          <a:ln/>
        </p:spPr>
        <p:txBody>
          <a:bodyPr wrap="square" lIns="25400" tIns="25400" rIns="25400" bIns="25400" rtlCol="0" anchor="t">
            <a:normAutofit/>
          </a:bodyPr>
          <a:lstStyle/>
          <a:p>
            <a:pPr marL="0" indent="0" algn="l">
              <a:lnSpc>
                <a:spcPct val="120615"/>
              </a:lnSpc>
              <a:buNone/>
            </a:pPr>
            <a:r>
              <a:rPr lang="en-US" sz="2100" dirty="0">
                <a:solidFill>
                  <a:srgbClr val="FFFFFF">
                    <a:alpha val="85000"/>
                  </a:srgbClr>
                </a:solidFill>
                <a:latin typeface="Arial" pitchFamily="34" charset="0"/>
                <a:ea typeface="Arial" pitchFamily="34" charset="-122"/>
                <a:cs typeface="Arial" pitchFamily="34" charset="-120"/>
              </a:rPr>
              <a:t>— </a:t>
            </a:r>
            <a:r>
              <a:rPr lang="en-US" sz="2100" dirty="0">
                <a:solidFill>
                  <a:srgbClr val="FFFFFF">
                    <a:alpha val="70000"/>
                  </a:srgbClr>
                </a:solidFill>
                <a:highlight>
                  <a:srgbClr val="EBF4D6"/>
                </a:highlight>
                <a:latin typeface="Arial" pitchFamily="34" charset="0"/>
                <a:ea typeface="Arial" pitchFamily="34" charset="-122"/>
                <a:cs typeface="Arial" pitchFamily="34" charset="-120"/>
              </a:rPr>
              <a:t>[Your Name]</a:t>
            </a:r>
            <a:endParaRPr lang="en-US" sz="2100" dirty="0"/>
          </a:p>
        </p:txBody>
      </p:sp>
      <p:pic>
        <p:nvPicPr>
          <p:cNvPr id="6" name="Image 0" descr="preencoded.png"/>
          <p:cNvPicPr>
            <a:picLocks noChangeAspect="1"/>
          </p:cNvPicPr>
          <p:nvPr/>
        </p:nvPicPr>
        <p:blipFill>
          <a:blip r:embed="rId3"/>
          <a:stretch>
            <a:fillRect/>
          </a:stretch>
        </p:blipFill>
        <p:spPr>
          <a:xfrm>
            <a:off x="1219200" y="9486900"/>
            <a:ext cx="190277" cy="266700"/>
          </a:xfrm>
          <a:prstGeom prst="rect">
            <a:avLst/>
          </a:prstGeom>
        </p:spPr>
      </p:pic>
      <p:sp>
        <p:nvSpPr>
          <p:cNvPr id="7" name="Text 4"/>
          <p:cNvSpPr/>
          <p:nvPr/>
        </p:nvSpPr>
        <p:spPr>
          <a:xfrm>
            <a:off x="1542827" y="9515475"/>
            <a:ext cx="2376339"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FFFFFF">
                    <a:alpha val="70000"/>
                  </a:srgbClr>
                </a:solidFill>
                <a:latin typeface="Arial" pitchFamily="34" charset="0"/>
                <a:ea typeface="Arial" pitchFamily="34" charset="-122"/>
                <a:cs typeface="Arial" pitchFamily="34" charset="-120"/>
              </a:rPr>
              <a:t>WHY THIS MATTERS</a:t>
            </a:r>
            <a:endParaRPr lang="en-US" sz="1500" dirty="0"/>
          </a:p>
        </p:txBody>
      </p:sp>
      <p:sp>
        <p:nvSpPr>
          <p:cNvPr id="8" name="Text 5"/>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FFFFFF">
                    <a:alpha val="70000"/>
                  </a:srgbClr>
                </a:solidFill>
                <a:latin typeface="Courier New" pitchFamily="34" charset="0"/>
                <a:ea typeface="Courier New" pitchFamily="34" charset="-122"/>
                <a:cs typeface="Courier New" pitchFamily="34" charset="-120"/>
              </a:rPr>
              <a:t>11 / 12</a:t>
            </a:r>
            <a:endParaRPr lang="en-US" sz="15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03A49"/>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13945344" y="914400"/>
            <a:ext cx="3123456" cy="800100"/>
          </a:xfrm>
          <a:prstGeom prst="rect">
            <a:avLst/>
          </a:prstGeom>
        </p:spPr>
      </p:pic>
      <p:sp>
        <p:nvSpPr>
          <p:cNvPr id="3" name="Text 0"/>
          <p:cNvSpPr/>
          <p:nvPr/>
        </p:nvSpPr>
        <p:spPr>
          <a:xfrm>
            <a:off x="1524000" y="3256657"/>
            <a:ext cx="16764000" cy="384795"/>
          </a:xfrm>
          <a:prstGeom prst="rect">
            <a:avLst/>
          </a:prstGeom>
          <a:noFill/>
          <a:ln/>
        </p:spPr>
        <p:txBody>
          <a:bodyPr wrap="square" lIns="25400" tIns="25400" rIns="25400" bIns="25400" rtlCol="0" anchor="t">
            <a:normAutofit/>
          </a:bodyPr>
          <a:lstStyle/>
          <a:p>
            <a:pPr marL="0" indent="0" algn="l">
              <a:lnSpc>
                <a:spcPct val="121333"/>
              </a:lnSpc>
              <a:buNone/>
            </a:pPr>
            <a:r>
              <a:rPr lang="en-US" sz="1950" b="1" kern="0" spc="312" dirty="0">
                <a:solidFill>
                  <a:srgbClr val="81BC00"/>
                </a:solidFill>
                <a:latin typeface="Arial" pitchFamily="34" charset="0"/>
                <a:ea typeface="Arial" pitchFamily="34" charset="-122"/>
                <a:cs typeface="Arial" pitchFamily="34" charset="-120"/>
              </a:rPr>
              <a:t>LANDSCAPE ARCHITECTS IN ACTION</a:t>
            </a:r>
            <a:endParaRPr lang="en-US" sz="1950" dirty="0"/>
          </a:p>
        </p:txBody>
      </p:sp>
      <p:sp>
        <p:nvSpPr>
          <p:cNvPr id="4" name="Text 1"/>
          <p:cNvSpPr/>
          <p:nvPr/>
        </p:nvSpPr>
        <p:spPr>
          <a:xfrm>
            <a:off x="1524000" y="3870052"/>
            <a:ext cx="8642955" cy="1278210"/>
          </a:xfrm>
          <a:prstGeom prst="rect">
            <a:avLst/>
          </a:prstGeom>
          <a:noFill/>
          <a:ln/>
        </p:spPr>
        <p:txBody>
          <a:bodyPr wrap="square" lIns="25400" tIns="25400" rIns="25400" bIns="25400" rtlCol="0" anchor="t">
            <a:normAutofit/>
          </a:bodyPr>
          <a:lstStyle/>
          <a:p>
            <a:pPr marL="0" indent="0" algn="l">
              <a:lnSpc>
                <a:spcPct val="136335"/>
              </a:lnSpc>
              <a:buNone/>
            </a:pPr>
            <a:r>
              <a:rPr lang="en-US" sz="6300" i="1" kern="0" spc="-94" dirty="0">
                <a:solidFill>
                  <a:srgbClr val="FFFFFF"/>
                </a:solidFill>
                <a:latin typeface="Georgia" pitchFamily="34" charset="0"/>
                <a:ea typeface="Georgia" pitchFamily="34" charset="-122"/>
                <a:cs typeface="Georgia" pitchFamily="34" charset="-120"/>
              </a:rPr>
              <a:t>Thank you.</a:t>
            </a:r>
            <a:endParaRPr lang="en-US" sz="6300" dirty="0"/>
          </a:p>
        </p:txBody>
      </p:sp>
      <p:sp>
        <p:nvSpPr>
          <p:cNvPr id="5" name="Text 2"/>
          <p:cNvSpPr/>
          <p:nvPr/>
        </p:nvSpPr>
        <p:spPr>
          <a:xfrm>
            <a:off x="1524000" y="5872163"/>
            <a:ext cx="1907396" cy="304800"/>
          </a:xfrm>
          <a:prstGeom prst="rect">
            <a:avLst/>
          </a:prstGeom>
          <a:noFill/>
          <a:ln/>
        </p:spPr>
        <p:txBody>
          <a:bodyPr wrap="square" lIns="25400" tIns="25400" rIns="25400" bIns="25400" rtlCol="0" anchor="t">
            <a:normAutofit lnSpcReduction="10000"/>
          </a:bodyPr>
          <a:lstStyle/>
          <a:p>
            <a:pPr marL="0" indent="0" algn="l">
              <a:lnSpc>
                <a:spcPct val="124444"/>
              </a:lnSpc>
              <a:buNone/>
            </a:pPr>
            <a:r>
              <a:rPr lang="en-US" sz="1500" b="1" kern="0" spc="240" dirty="0">
                <a:solidFill>
                  <a:srgbClr val="FFFFFF">
                    <a:alpha val="70000"/>
                  </a:srgbClr>
                </a:solidFill>
                <a:latin typeface="Arial" pitchFamily="34" charset="0"/>
                <a:ea typeface="Arial" pitchFamily="34" charset="-122"/>
                <a:cs typeface="Arial" pitchFamily="34" charset="-120"/>
              </a:rPr>
              <a:t>CONTACT</a:t>
            </a:r>
            <a:endParaRPr lang="en-US" sz="1500" dirty="0"/>
          </a:p>
        </p:txBody>
      </p:sp>
      <p:sp>
        <p:nvSpPr>
          <p:cNvPr id="6" name="Shape 3"/>
          <p:cNvSpPr/>
          <p:nvPr/>
        </p:nvSpPr>
        <p:spPr>
          <a:xfrm>
            <a:off x="1524000" y="6305550"/>
            <a:ext cx="1633984" cy="266700"/>
          </a:xfrm>
          <a:prstGeom prst="roundRect">
            <a:avLst>
              <a:gd name="adj" fmla="val 17857"/>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7" name="Text 4"/>
          <p:cNvSpPr/>
          <p:nvPr/>
        </p:nvSpPr>
        <p:spPr>
          <a:xfrm>
            <a:off x="1581150" y="6305550"/>
            <a:ext cx="1683082" cy="304800"/>
          </a:xfrm>
          <a:prstGeom prst="rect">
            <a:avLst/>
          </a:prstGeom>
          <a:noFill/>
          <a:ln/>
        </p:spPr>
        <p:txBody>
          <a:bodyPr wrap="square" lIns="25400" tIns="25400" rIns="25400" bIns="25400" rtlCol="0" anchor="t">
            <a:normAutofit fontScale="77500" lnSpcReduction="20000"/>
          </a:bodyPr>
          <a:lstStyle/>
          <a:p>
            <a:pPr marL="0" indent="0" algn="l">
              <a:lnSpc>
                <a:spcPct val="120615"/>
              </a:lnSpc>
              <a:buNone/>
            </a:pPr>
            <a:r>
              <a:rPr lang="en-US" sz="2100" dirty="0">
                <a:solidFill>
                  <a:srgbClr val="FFFFFF">
                    <a:alpha val="70000"/>
                  </a:srgbClr>
                </a:solidFill>
                <a:latin typeface="Arial" pitchFamily="34" charset="0"/>
                <a:ea typeface="Arial" pitchFamily="34" charset="-122"/>
                <a:cs typeface="Arial" pitchFamily="34" charset="-120"/>
              </a:rPr>
              <a:t>[Your Name]</a:t>
            </a:r>
            <a:endParaRPr lang="en-US" sz="2100" dirty="0"/>
          </a:p>
        </p:txBody>
      </p:sp>
      <p:sp>
        <p:nvSpPr>
          <p:cNvPr id="8" name="Shape 5"/>
          <p:cNvSpPr/>
          <p:nvPr/>
        </p:nvSpPr>
        <p:spPr>
          <a:xfrm>
            <a:off x="1524000" y="6731273"/>
            <a:ext cx="1733996" cy="247650"/>
          </a:xfrm>
          <a:prstGeom prst="roundRect">
            <a:avLst>
              <a:gd name="adj" fmla="val 19231"/>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9" name="Text 6"/>
          <p:cNvSpPr/>
          <p:nvPr/>
        </p:nvSpPr>
        <p:spPr>
          <a:xfrm>
            <a:off x="1581150" y="6731273"/>
            <a:ext cx="1793096" cy="285750"/>
          </a:xfrm>
          <a:prstGeom prst="rect">
            <a:avLst/>
          </a:prstGeom>
          <a:noFill/>
          <a:ln/>
        </p:spPr>
        <p:txBody>
          <a:bodyPr wrap="square" lIns="25400" tIns="25400" rIns="25400" bIns="25400" rtlCol="0" anchor="t">
            <a:normAutofit fontScale="77500" lnSpcReduction="20000"/>
          </a:bodyPr>
          <a:lstStyle/>
          <a:p>
            <a:pPr marL="0" indent="0" algn="l">
              <a:lnSpc>
                <a:spcPct val="121333"/>
              </a:lnSpc>
              <a:buNone/>
            </a:pPr>
            <a:r>
              <a:rPr lang="en-US" sz="1950" dirty="0">
                <a:solidFill>
                  <a:srgbClr val="FFFFFF">
                    <a:alpha val="70000"/>
                  </a:srgbClr>
                </a:solidFill>
                <a:latin typeface="Arial" pitchFamily="34" charset="0"/>
                <a:ea typeface="Arial" pitchFamily="34" charset="-122"/>
                <a:cs typeface="Arial" pitchFamily="34" charset="-120"/>
              </a:rPr>
              <a:t>[email · phone]</a:t>
            </a:r>
            <a:endParaRPr lang="en-US" sz="1950" dirty="0"/>
          </a:p>
        </p:txBody>
      </p:sp>
      <p:sp>
        <p:nvSpPr>
          <p:cNvPr id="10" name="Text 7"/>
          <p:cNvSpPr/>
          <p:nvPr/>
        </p:nvSpPr>
        <p:spPr>
          <a:xfrm>
            <a:off x="4096196" y="5872163"/>
            <a:ext cx="3312036" cy="304800"/>
          </a:xfrm>
          <a:prstGeom prst="rect">
            <a:avLst/>
          </a:prstGeom>
          <a:noFill/>
          <a:ln/>
        </p:spPr>
        <p:txBody>
          <a:bodyPr wrap="square" lIns="25400" tIns="25400" rIns="25400" bIns="25400" rtlCol="0" anchor="t">
            <a:normAutofit lnSpcReduction="10000"/>
          </a:bodyPr>
          <a:lstStyle/>
          <a:p>
            <a:pPr marL="0" indent="0" algn="l">
              <a:lnSpc>
                <a:spcPct val="124444"/>
              </a:lnSpc>
              <a:buNone/>
            </a:pPr>
            <a:r>
              <a:rPr lang="en-US" sz="1500" b="1" kern="0" spc="240" dirty="0">
                <a:solidFill>
                  <a:srgbClr val="FFFFFF">
                    <a:alpha val="70000"/>
                  </a:srgbClr>
                </a:solidFill>
                <a:latin typeface="Arial" pitchFamily="34" charset="0"/>
                <a:ea typeface="Arial" pitchFamily="34" charset="-122"/>
                <a:cs typeface="Arial" pitchFamily="34" charset="-120"/>
              </a:rPr>
              <a:t>LEARN THE ISSUES</a:t>
            </a:r>
            <a:endParaRPr lang="en-US" sz="1500" dirty="0"/>
          </a:p>
        </p:txBody>
      </p:sp>
      <p:sp>
        <p:nvSpPr>
          <p:cNvPr id="11" name="Text 8"/>
          <p:cNvSpPr/>
          <p:nvPr/>
        </p:nvSpPr>
        <p:spPr>
          <a:xfrm>
            <a:off x="4096196" y="6253163"/>
            <a:ext cx="3312036" cy="411435"/>
          </a:xfrm>
          <a:prstGeom prst="rect">
            <a:avLst/>
          </a:prstGeom>
          <a:noFill/>
          <a:ln/>
        </p:spPr>
        <p:txBody>
          <a:bodyPr wrap="square" lIns="25400" tIns="25400" rIns="25400" bIns="25400" rtlCol="0" anchor="t">
            <a:normAutofit/>
          </a:bodyPr>
          <a:lstStyle/>
          <a:p>
            <a:pPr marL="0" indent="0" algn="l">
              <a:lnSpc>
                <a:spcPct val="120615"/>
              </a:lnSpc>
              <a:buNone/>
            </a:pPr>
            <a:r>
              <a:rPr lang="en-US" sz="2100" dirty="0">
                <a:solidFill>
                  <a:srgbClr val="FFFFFF"/>
                </a:solidFill>
                <a:latin typeface="Arial" pitchFamily="34" charset="0"/>
                <a:ea typeface="Arial" pitchFamily="34" charset="-122"/>
                <a:cs typeface="Arial" pitchFamily="34" charset="-120"/>
              </a:rPr>
              <a:t>asla.org/advocacy</a:t>
            </a:r>
            <a:endParaRPr lang="en-US" sz="2100" dirty="0"/>
          </a:p>
        </p:txBody>
      </p:sp>
      <p:sp>
        <p:nvSpPr>
          <p:cNvPr id="12" name="Text 9"/>
          <p:cNvSpPr/>
          <p:nvPr/>
        </p:nvSpPr>
        <p:spPr>
          <a:xfrm>
            <a:off x="4096196" y="6683648"/>
            <a:ext cx="3312036" cy="384795"/>
          </a:xfrm>
          <a:prstGeom prst="rect">
            <a:avLst/>
          </a:prstGeom>
          <a:noFill/>
          <a:ln/>
        </p:spPr>
        <p:txBody>
          <a:bodyPr wrap="square" lIns="25400" tIns="25400" rIns="25400" bIns="25400" rtlCol="0" anchor="t">
            <a:normAutofit/>
          </a:bodyPr>
          <a:lstStyle/>
          <a:p>
            <a:pPr marL="0" indent="0" algn="l">
              <a:lnSpc>
                <a:spcPct val="121333"/>
              </a:lnSpc>
              <a:buNone/>
            </a:pPr>
            <a:r>
              <a:rPr lang="en-US" sz="1950" dirty="0">
                <a:solidFill>
                  <a:srgbClr val="FFFFFF">
                    <a:alpha val="90000"/>
                  </a:srgbClr>
                </a:solidFill>
                <a:latin typeface="Arial" pitchFamily="34" charset="0"/>
                <a:ea typeface="Arial" pitchFamily="34" charset="-122"/>
                <a:cs typeface="Arial" pitchFamily="34" charset="-120"/>
              </a:rPr>
              <a:t>ASLA Virtual Advocacy Day</a:t>
            </a:r>
            <a:endParaRPr lang="en-US" sz="1950" dirty="0"/>
          </a:p>
        </p:txBody>
      </p:sp>
      <p:sp>
        <p:nvSpPr>
          <p:cNvPr id="13" name="Text 10"/>
          <p:cNvSpPr/>
          <p:nvPr/>
        </p:nvSpPr>
        <p:spPr>
          <a:xfrm>
            <a:off x="7945338" y="5872163"/>
            <a:ext cx="2781367" cy="304800"/>
          </a:xfrm>
          <a:prstGeom prst="rect">
            <a:avLst/>
          </a:prstGeom>
          <a:noFill/>
          <a:ln/>
        </p:spPr>
        <p:txBody>
          <a:bodyPr wrap="square" lIns="25400" tIns="25400" rIns="25400" bIns="25400" rtlCol="0" anchor="t">
            <a:normAutofit lnSpcReduction="10000"/>
          </a:bodyPr>
          <a:lstStyle/>
          <a:p>
            <a:pPr marL="0" indent="0" algn="l">
              <a:lnSpc>
                <a:spcPct val="124444"/>
              </a:lnSpc>
              <a:buNone/>
            </a:pPr>
            <a:r>
              <a:rPr lang="en-US" sz="1500" b="1" kern="0" spc="240" dirty="0">
                <a:solidFill>
                  <a:srgbClr val="FFFFFF">
                    <a:alpha val="70000"/>
                  </a:srgbClr>
                </a:solidFill>
                <a:latin typeface="Arial" pitchFamily="34" charset="0"/>
                <a:ea typeface="Arial" pitchFamily="34" charset="-122"/>
                <a:cs typeface="Arial" pitchFamily="34" charset="-120"/>
              </a:rPr>
              <a:t>LEAVE-BEHIND</a:t>
            </a:r>
            <a:endParaRPr lang="en-US" sz="1500" dirty="0"/>
          </a:p>
        </p:txBody>
      </p:sp>
      <p:sp>
        <p:nvSpPr>
          <p:cNvPr id="14" name="Text 11"/>
          <p:cNvSpPr/>
          <p:nvPr/>
        </p:nvSpPr>
        <p:spPr>
          <a:xfrm>
            <a:off x="7945338" y="6253163"/>
            <a:ext cx="2781367" cy="411435"/>
          </a:xfrm>
          <a:prstGeom prst="rect">
            <a:avLst/>
          </a:prstGeom>
          <a:noFill/>
          <a:ln/>
        </p:spPr>
        <p:txBody>
          <a:bodyPr wrap="square" lIns="25400" tIns="25400" rIns="25400" bIns="25400" rtlCol="0" anchor="t">
            <a:normAutofit/>
          </a:bodyPr>
          <a:lstStyle/>
          <a:p>
            <a:pPr marL="0" indent="0" algn="l">
              <a:lnSpc>
                <a:spcPct val="120615"/>
              </a:lnSpc>
              <a:buNone/>
            </a:pPr>
            <a:r>
              <a:rPr lang="en-US" sz="2100" dirty="0">
                <a:solidFill>
                  <a:srgbClr val="FFFFFF"/>
                </a:solidFill>
                <a:latin typeface="Arial" pitchFamily="34" charset="0"/>
                <a:ea typeface="Arial" pitchFamily="34" charset="-122"/>
                <a:cs typeface="Arial" pitchFamily="34" charset="-120"/>
              </a:rPr>
              <a:t>Hand over your</a:t>
            </a:r>
            <a:endParaRPr lang="en-US" sz="2100" dirty="0"/>
          </a:p>
        </p:txBody>
      </p:sp>
      <p:sp>
        <p:nvSpPr>
          <p:cNvPr id="15" name="Text 12"/>
          <p:cNvSpPr/>
          <p:nvPr/>
        </p:nvSpPr>
        <p:spPr>
          <a:xfrm>
            <a:off x="7945338" y="6683648"/>
            <a:ext cx="2781367" cy="384795"/>
          </a:xfrm>
          <a:prstGeom prst="rect">
            <a:avLst/>
          </a:prstGeom>
          <a:noFill/>
          <a:ln/>
        </p:spPr>
        <p:txBody>
          <a:bodyPr wrap="square" lIns="25400" tIns="25400" rIns="25400" bIns="25400" rtlCol="0" anchor="t">
            <a:normAutofit/>
          </a:bodyPr>
          <a:lstStyle/>
          <a:p>
            <a:pPr marL="0" indent="0" algn="l">
              <a:lnSpc>
                <a:spcPct val="121333"/>
              </a:lnSpc>
              <a:buNone/>
            </a:pPr>
            <a:r>
              <a:rPr lang="en-US" sz="1950" dirty="0">
                <a:solidFill>
                  <a:srgbClr val="FFFFFF">
                    <a:alpha val="90000"/>
                  </a:srgbClr>
                </a:solidFill>
                <a:latin typeface="Arial" pitchFamily="34" charset="0"/>
                <a:ea typeface="Arial" pitchFamily="34" charset="-122"/>
                <a:cs typeface="Arial" pitchFamily="34" charset="-120"/>
              </a:rPr>
              <a:t>ASLA issue one-pagers</a:t>
            </a:r>
            <a:endParaRPr lang="en-US" sz="1950" dirty="0"/>
          </a:p>
        </p:txBody>
      </p:sp>
      <p:pic>
        <p:nvPicPr>
          <p:cNvPr id="16" name="Image 1" descr="preencoded.png"/>
          <p:cNvPicPr>
            <a:picLocks noChangeAspect="1"/>
          </p:cNvPicPr>
          <p:nvPr/>
        </p:nvPicPr>
        <p:blipFill>
          <a:blip r:embed="rId4"/>
          <a:stretch>
            <a:fillRect/>
          </a:stretch>
        </p:blipFill>
        <p:spPr>
          <a:xfrm>
            <a:off x="1219200" y="9486900"/>
            <a:ext cx="190277" cy="266700"/>
          </a:xfrm>
          <a:prstGeom prst="rect">
            <a:avLst/>
          </a:prstGeom>
        </p:spPr>
      </p:pic>
      <p:sp>
        <p:nvSpPr>
          <p:cNvPr id="17" name="Text 13"/>
          <p:cNvSpPr/>
          <p:nvPr/>
        </p:nvSpPr>
        <p:spPr>
          <a:xfrm>
            <a:off x="1542827" y="9515475"/>
            <a:ext cx="1424211"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FFFFFF">
                    <a:alpha val="70000"/>
                  </a:srgbClr>
                </a:solidFill>
                <a:latin typeface="Arial" pitchFamily="34" charset="0"/>
                <a:ea typeface="Arial" pitchFamily="34" charset="-122"/>
                <a:cs typeface="Arial" pitchFamily="34" charset="-120"/>
              </a:rPr>
              <a:t>THANK YOU</a:t>
            </a:r>
            <a:endParaRPr lang="en-US" sz="1500" dirty="0"/>
          </a:p>
        </p:txBody>
      </p:sp>
      <p:sp>
        <p:nvSpPr>
          <p:cNvPr id="18" name="Text 14"/>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FFFFFF">
                    <a:alpha val="70000"/>
                  </a:srgbClr>
                </a:solidFill>
                <a:latin typeface="Courier New" pitchFamily="34" charset="0"/>
                <a:ea typeface="Courier New" pitchFamily="34" charset="-122"/>
                <a:cs typeface="Courier New" pitchFamily="34" charset="-120"/>
              </a:rPr>
              <a:t>12 / 12</a:t>
            </a:r>
            <a:endParaRPr lang="en-US" sz="15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4F2ED"/>
        </a:solidFill>
        <a:effectLst/>
      </p:bgPr>
    </p:bg>
    <p:spTree>
      <p:nvGrpSpPr>
        <p:cNvPr id="1" name=""/>
        <p:cNvGrpSpPr/>
        <p:nvPr/>
      </p:nvGrpSpPr>
      <p:grpSpPr>
        <a:xfrm>
          <a:off x="0" y="0"/>
          <a:ext cx="0" cy="0"/>
          <a:chOff x="0" y="0"/>
          <a:chExt cx="0" cy="0"/>
        </a:xfrm>
      </p:grpSpPr>
      <p:sp>
        <p:nvSpPr>
          <p:cNvPr id="2" name="Text 0"/>
          <p:cNvSpPr/>
          <p:nvPr/>
        </p:nvSpPr>
        <p:spPr>
          <a:xfrm>
            <a:off x="1219200" y="2734717"/>
            <a:ext cx="9437772" cy="358080"/>
          </a:xfrm>
          <a:prstGeom prst="rect">
            <a:avLst/>
          </a:prstGeom>
          <a:noFill/>
          <a:ln/>
        </p:spPr>
        <p:txBody>
          <a:bodyPr wrap="square" lIns="25400" tIns="25400" rIns="25400" bIns="25400" rtlCol="0" anchor="t">
            <a:normAutofit lnSpcReduction="10000"/>
          </a:bodyPr>
          <a:lstStyle/>
          <a:p>
            <a:pPr marL="0" indent="0" algn="l">
              <a:lnSpc>
                <a:spcPct val="122182"/>
              </a:lnSpc>
              <a:buNone/>
            </a:pPr>
            <a:r>
              <a:rPr lang="en-US" sz="1800" b="1" kern="0" spc="324" dirty="0">
                <a:solidFill>
                  <a:srgbClr val="003A49"/>
                </a:solidFill>
                <a:latin typeface="Arial" pitchFamily="34" charset="0"/>
                <a:ea typeface="Arial" pitchFamily="34" charset="-122"/>
                <a:cs typeface="Arial" pitchFamily="34" charset="-120"/>
              </a:rPr>
              <a:t>WHO I AM</a:t>
            </a:r>
            <a:endParaRPr lang="en-US" sz="1800" dirty="0"/>
          </a:p>
        </p:txBody>
      </p:sp>
      <p:sp>
        <p:nvSpPr>
          <p:cNvPr id="3" name="Shape 1"/>
          <p:cNvSpPr/>
          <p:nvPr/>
        </p:nvSpPr>
        <p:spPr>
          <a:xfrm>
            <a:off x="1219200" y="3307110"/>
            <a:ext cx="3094955" cy="533400"/>
          </a:xfrm>
          <a:prstGeom prst="roundRect">
            <a:avLst>
              <a:gd name="adj" fmla="val 8929"/>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4" name="Text 2"/>
          <p:cNvSpPr/>
          <p:nvPr/>
        </p:nvSpPr>
        <p:spPr>
          <a:xfrm>
            <a:off x="1276350" y="3307110"/>
            <a:ext cx="3290151" cy="571500"/>
          </a:xfrm>
          <a:prstGeom prst="rect">
            <a:avLst/>
          </a:prstGeom>
          <a:noFill/>
          <a:ln/>
        </p:spPr>
        <p:txBody>
          <a:bodyPr wrap="square" lIns="25400" tIns="25400" rIns="25400" bIns="25400" rtlCol="0" anchor="t">
            <a:normAutofit fontScale="92500" lnSpcReduction="10000"/>
          </a:bodyPr>
          <a:lstStyle/>
          <a:p>
            <a:pPr marL="0" indent="0" algn="l">
              <a:lnSpc>
                <a:spcPct val="95504"/>
              </a:lnSpc>
              <a:buNone/>
            </a:pPr>
            <a:r>
              <a:rPr lang="en-US" sz="4200" kern="0" spc="-42" dirty="0">
                <a:solidFill>
                  <a:srgbClr val="2D2D2D"/>
                </a:solidFill>
                <a:latin typeface="Arial" pitchFamily="34" charset="0"/>
                <a:ea typeface="Arial" pitchFamily="34" charset="-122"/>
                <a:cs typeface="Arial" pitchFamily="34" charset="-120"/>
              </a:rPr>
              <a:t>[Your Name]</a:t>
            </a:r>
            <a:endParaRPr lang="en-US" sz="4200" dirty="0"/>
          </a:p>
        </p:txBody>
      </p:sp>
      <p:sp>
        <p:nvSpPr>
          <p:cNvPr id="5" name="Shape 3"/>
          <p:cNvSpPr/>
          <p:nvPr/>
        </p:nvSpPr>
        <p:spPr>
          <a:xfrm>
            <a:off x="1219200" y="4003328"/>
            <a:ext cx="3961358" cy="285750"/>
          </a:xfrm>
          <a:prstGeom prst="roundRect">
            <a:avLst>
              <a:gd name="adj" fmla="val 16667"/>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6" name="Text 4"/>
          <p:cNvSpPr/>
          <p:nvPr/>
        </p:nvSpPr>
        <p:spPr>
          <a:xfrm>
            <a:off x="1276350" y="4003328"/>
            <a:ext cx="4243194" cy="323850"/>
          </a:xfrm>
          <a:prstGeom prst="rect">
            <a:avLst/>
          </a:prstGeom>
          <a:noFill/>
          <a:ln/>
        </p:spPr>
        <p:txBody>
          <a:bodyPr wrap="square" lIns="25400" tIns="25400" rIns="25400" bIns="25400" rtlCol="0" anchor="t">
            <a:normAutofit fontScale="77500" lnSpcReduction="20000"/>
          </a:bodyPr>
          <a:lstStyle/>
          <a:p>
            <a:pPr marL="0" indent="0" algn="l">
              <a:lnSpc>
                <a:spcPct val="121739"/>
              </a:lnSpc>
              <a:buNone/>
            </a:pPr>
            <a:r>
              <a:rPr lang="en-US" sz="2250" dirty="0">
                <a:solidFill>
                  <a:srgbClr val="4A4A4A"/>
                </a:solidFill>
                <a:latin typeface="Arial" pitchFamily="34" charset="0"/>
                <a:ea typeface="Arial" pitchFamily="34" charset="-122"/>
                <a:cs typeface="Arial" pitchFamily="34" charset="-120"/>
              </a:rPr>
              <a:t>[Credentials — e.g. ASLA, PLA]</a:t>
            </a:r>
            <a:endParaRPr lang="en-US" sz="2250" dirty="0"/>
          </a:p>
        </p:txBody>
      </p:sp>
      <p:sp>
        <p:nvSpPr>
          <p:cNvPr id="7" name="Shape 5"/>
          <p:cNvSpPr/>
          <p:nvPr/>
        </p:nvSpPr>
        <p:spPr>
          <a:xfrm>
            <a:off x="1219200" y="5519663"/>
            <a:ext cx="8579793" cy="9525"/>
          </a:xfrm>
          <a:prstGeom prst="rect">
            <a:avLst/>
          </a:prstGeom>
          <a:solidFill>
            <a:srgbClr val="E0E0E0"/>
          </a:solidFill>
          <a:ln/>
        </p:spPr>
        <p:txBody>
          <a:bodyPr/>
          <a:lstStyle/>
          <a:p>
            <a:endParaRPr lang="en-US"/>
          </a:p>
        </p:txBody>
      </p:sp>
      <p:sp>
        <p:nvSpPr>
          <p:cNvPr id="8" name="Text 6"/>
          <p:cNvSpPr/>
          <p:nvPr/>
        </p:nvSpPr>
        <p:spPr>
          <a:xfrm>
            <a:off x="1219200" y="4922490"/>
            <a:ext cx="3562350" cy="331440"/>
          </a:xfrm>
          <a:prstGeom prst="rect">
            <a:avLst/>
          </a:prstGeom>
          <a:noFill/>
          <a:ln/>
        </p:spPr>
        <p:txBody>
          <a:bodyPr wrap="square" lIns="25400" tIns="25400" rIns="25400" bIns="25400" rtlCol="0" anchor="t">
            <a:normAutofit lnSpcReduction="10000"/>
          </a:bodyPr>
          <a:lstStyle/>
          <a:p>
            <a:pPr marL="0" indent="0" algn="l">
              <a:lnSpc>
                <a:spcPct val="123200"/>
              </a:lnSpc>
              <a:buNone/>
            </a:pPr>
            <a:r>
              <a:rPr lang="en-US" sz="1650" b="1" kern="0" spc="231" dirty="0">
                <a:solidFill>
                  <a:srgbClr val="4A4A4A"/>
                </a:solidFill>
                <a:latin typeface="Arial" pitchFamily="34" charset="0"/>
                <a:ea typeface="Arial" pitchFamily="34" charset="-122"/>
                <a:cs typeface="Arial" pitchFamily="34" charset="-120"/>
              </a:rPr>
              <a:t>ASLA CHAPTER</a:t>
            </a:r>
            <a:endParaRPr lang="en-US" sz="1650" dirty="0"/>
          </a:p>
        </p:txBody>
      </p:sp>
      <p:sp>
        <p:nvSpPr>
          <p:cNvPr id="9" name="Shape 7"/>
          <p:cNvSpPr/>
          <p:nvPr/>
        </p:nvSpPr>
        <p:spPr>
          <a:xfrm>
            <a:off x="4724400" y="4812953"/>
            <a:ext cx="1603102" cy="404813"/>
          </a:xfrm>
          <a:prstGeom prst="roundRect">
            <a:avLst>
              <a:gd name="adj" fmla="val 11765"/>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10" name="Text 8"/>
          <p:cNvSpPr/>
          <p:nvPr/>
        </p:nvSpPr>
        <p:spPr>
          <a:xfrm>
            <a:off x="4781550" y="4812953"/>
            <a:ext cx="1649112" cy="442913"/>
          </a:xfrm>
          <a:prstGeom prst="rect">
            <a:avLst/>
          </a:prstGeom>
          <a:noFill/>
          <a:ln/>
        </p:spPr>
        <p:txBody>
          <a:bodyPr wrap="square" lIns="25400" tIns="25400" rIns="25400" bIns="25400" rtlCol="0" anchor="t">
            <a:normAutofit fontScale="92500" lnSpcReduction="20000"/>
          </a:bodyPr>
          <a:lstStyle/>
          <a:p>
            <a:pPr marL="0" indent="0" algn="l">
              <a:lnSpc>
                <a:spcPct val="122299"/>
              </a:lnSpc>
              <a:buNone/>
            </a:pPr>
            <a:r>
              <a:rPr lang="en-US" sz="2850" dirty="0">
                <a:solidFill>
                  <a:srgbClr val="2D2D2D"/>
                </a:solidFill>
                <a:latin typeface="Arial" pitchFamily="34" charset="0"/>
                <a:ea typeface="Arial" pitchFamily="34" charset="-122"/>
                <a:cs typeface="Arial" pitchFamily="34" charset="-120"/>
              </a:rPr>
              <a:t>[Chapter]</a:t>
            </a:r>
            <a:endParaRPr lang="en-US" sz="2850" dirty="0"/>
          </a:p>
        </p:txBody>
      </p:sp>
      <p:sp>
        <p:nvSpPr>
          <p:cNvPr id="11" name="Shape 9"/>
          <p:cNvSpPr/>
          <p:nvPr/>
        </p:nvSpPr>
        <p:spPr>
          <a:xfrm>
            <a:off x="1219200" y="6531173"/>
            <a:ext cx="8579793" cy="9525"/>
          </a:xfrm>
          <a:prstGeom prst="rect">
            <a:avLst/>
          </a:prstGeom>
          <a:solidFill>
            <a:srgbClr val="E0E0E0"/>
          </a:solidFill>
          <a:ln/>
        </p:spPr>
        <p:txBody>
          <a:bodyPr/>
          <a:lstStyle/>
          <a:p>
            <a:endParaRPr lang="en-US"/>
          </a:p>
        </p:txBody>
      </p:sp>
      <p:sp>
        <p:nvSpPr>
          <p:cNvPr id="12" name="Text 10"/>
          <p:cNvSpPr/>
          <p:nvPr/>
        </p:nvSpPr>
        <p:spPr>
          <a:xfrm>
            <a:off x="1219200" y="5934001"/>
            <a:ext cx="3562350" cy="331440"/>
          </a:xfrm>
          <a:prstGeom prst="rect">
            <a:avLst/>
          </a:prstGeom>
          <a:noFill/>
          <a:ln/>
        </p:spPr>
        <p:txBody>
          <a:bodyPr wrap="square" lIns="25400" tIns="25400" rIns="25400" bIns="25400" rtlCol="0" anchor="t">
            <a:normAutofit lnSpcReduction="10000"/>
          </a:bodyPr>
          <a:lstStyle/>
          <a:p>
            <a:pPr marL="0" indent="0" algn="l">
              <a:lnSpc>
                <a:spcPct val="123200"/>
              </a:lnSpc>
              <a:buNone/>
            </a:pPr>
            <a:r>
              <a:rPr lang="en-US" sz="1650" b="1" kern="0" spc="231" dirty="0">
                <a:solidFill>
                  <a:srgbClr val="4A4A4A"/>
                </a:solidFill>
                <a:latin typeface="Arial" pitchFamily="34" charset="0"/>
                <a:ea typeface="Arial" pitchFamily="34" charset="-122"/>
                <a:cs typeface="Arial" pitchFamily="34" charset="-120"/>
              </a:rPr>
              <a:t>FIRM / ORGANIZATION</a:t>
            </a:r>
            <a:endParaRPr lang="en-US" sz="1650" dirty="0"/>
          </a:p>
        </p:txBody>
      </p:sp>
      <p:sp>
        <p:nvSpPr>
          <p:cNvPr id="13" name="Shape 11"/>
          <p:cNvSpPr/>
          <p:nvPr/>
        </p:nvSpPr>
        <p:spPr>
          <a:xfrm>
            <a:off x="4724400" y="5824463"/>
            <a:ext cx="2930426" cy="404813"/>
          </a:xfrm>
          <a:prstGeom prst="roundRect">
            <a:avLst>
              <a:gd name="adj" fmla="val 11765"/>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14" name="Text 12"/>
          <p:cNvSpPr/>
          <p:nvPr/>
        </p:nvSpPr>
        <p:spPr>
          <a:xfrm>
            <a:off x="4781550" y="5824463"/>
            <a:ext cx="3109168" cy="442913"/>
          </a:xfrm>
          <a:prstGeom prst="rect">
            <a:avLst/>
          </a:prstGeom>
          <a:noFill/>
          <a:ln/>
        </p:spPr>
        <p:txBody>
          <a:bodyPr wrap="square" lIns="25400" tIns="25400" rIns="25400" bIns="25400" rtlCol="0" anchor="t">
            <a:normAutofit fontScale="92500" lnSpcReduction="20000"/>
          </a:bodyPr>
          <a:lstStyle/>
          <a:p>
            <a:pPr marL="0" indent="0" algn="l">
              <a:lnSpc>
                <a:spcPct val="122299"/>
              </a:lnSpc>
              <a:buNone/>
            </a:pPr>
            <a:r>
              <a:rPr lang="en-US" sz="2850" dirty="0">
                <a:solidFill>
                  <a:srgbClr val="2D2D2D"/>
                </a:solidFill>
                <a:latin typeface="Arial" pitchFamily="34" charset="0"/>
                <a:ea typeface="Arial" pitchFamily="34" charset="-122"/>
                <a:cs typeface="Arial" pitchFamily="34" charset="-120"/>
              </a:rPr>
              <a:t>[Where you work]</a:t>
            </a:r>
            <a:endParaRPr lang="en-US" sz="2850" dirty="0"/>
          </a:p>
        </p:txBody>
      </p:sp>
      <p:sp>
        <p:nvSpPr>
          <p:cNvPr id="15" name="Shape 13"/>
          <p:cNvSpPr/>
          <p:nvPr/>
        </p:nvSpPr>
        <p:spPr>
          <a:xfrm>
            <a:off x="1219200" y="7542684"/>
            <a:ext cx="8579793" cy="9525"/>
          </a:xfrm>
          <a:prstGeom prst="rect">
            <a:avLst/>
          </a:prstGeom>
          <a:solidFill>
            <a:srgbClr val="E0E0E0"/>
          </a:solidFill>
          <a:ln/>
        </p:spPr>
        <p:txBody>
          <a:bodyPr/>
          <a:lstStyle/>
          <a:p>
            <a:endParaRPr lang="en-US"/>
          </a:p>
        </p:txBody>
      </p:sp>
      <p:sp>
        <p:nvSpPr>
          <p:cNvPr id="16" name="Text 14"/>
          <p:cNvSpPr/>
          <p:nvPr/>
        </p:nvSpPr>
        <p:spPr>
          <a:xfrm>
            <a:off x="1219200" y="6945511"/>
            <a:ext cx="3562350" cy="331440"/>
          </a:xfrm>
          <a:prstGeom prst="rect">
            <a:avLst/>
          </a:prstGeom>
          <a:noFill/>
          <a:ln/>
        </p:spPr>
        <p:txBody>
          <a:bodyPr wrap="square" lIns="25400" tIns="25400" rIns="25400" bIns="25400" rtlCol="0" anchor="t">
            <a:normAutofit lnSpcReduction="10000"/>
          </a:bodyPr>
          <a:lstStyle/>
          <a:p>
            <a:pPr marL="0" indent="0" algn="l">
              <a:lnSpc>
                <a:spcPct val="123200"/>
              </a:lnSpc>
              <a:buNone/>
            </a:pPr>
            <a:r>
              <a:rPr lang="en-US" sz="1650" b="1" kern="0" spc="231" dirty="0">
                <a:solidFill>
                  <a:srgbClr val="4A4A4A"/>
                </a:solidFill>
                <a:latin typeface="Arial" pitchFamily="34" charset="0"/>
                <a:ea typeface="Arial" pitchFamily="34" charset="-122"/>
                <a:cs typeface="Arial" pitchFamily="34" charset="-120"/>
              </a:rPr>
              <a:t>HOME / DISTRICT</a:t>
            </a:r>
            <a:endParaRPr lang="en-US" sz="1650" dirty="0"/>
          </a:p>
        </p:txBody>
      </p:sp>
      <p:sp>
        <p:nvSpPr>
          <p:cNvPr id="17" name="Shape 15"/>
          <p:cNvSpPr/>
          <p:nvPr/>
        </p:nvSpPr>
        <p:spPr>
          <a:xfrm>
            <a:off x="4724400" y="6835973"/>
            <a:ext cx="3928914" cy="404813"/>
          </a:xfrm>
          <a:prstGeom prst="roundRect">
            <a:avLst>
              <a:gd name="adj" fmla="val 11765"/>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18" name="Text 16"/>
          <p:cNvSpPr/>
          <p:nvPr/>
        </p:nvSpPr>
        <p:spPr>
          <a:xfrm>
            <a:off x="4781550" y="6835973"/>
            <a:ext cx="4207505" cy="442913"/>
          </a:xfrm>
          <a:prstGeom prst="rect">
            <a:avLst/>
          </a:prstGeom>
          <a:noFill/>
          <a:ln/>
        </p:spPr>
        <p:txBody>
          <a:bodyPr wrap="square" lIns="25400" tIns="25400" rIns="25400" bIns="25400" rtlCol="0" anchor="t">
            <a:normAutofit fontScale="92500" lnSpcReduction="20000"/>
          </a:bodyPr>
          <a:lstStyle/>
          <a:p>
            <a:pPr marL="0" indent="0" algn="l">
              <a:lnSpc>
                <a:spcPct val="122299"/>
              </a:lnSpc>
              <a:buNone/>
            </a:pPr>
            <a:r>
              <a:rPr lang="en-US" sz="2850" dirty="0">
                <a:solidFill>
                  <a:srgbClr val="2D2D2D"/>
                </a:solidFill>
                <a:latin typeface="Arial" pitchFamily="34" charset="0"/>
                <a:ea typeface="Arial" pitchFamily="34" charset="-122"/>
                <a:cs typeface="Arial" pitchFamily="34" charset="-120"/>
              </a:rPr>
              <a:t>[City, State — District #]</a:t>
            </a:r>
            <a:endParaRPr lang="en-US" sz="2850" dirty="0"/>
          </a:p>
        </p:txBody>
      </p:sp>
      <p:sp>
        <p:nvSpPr>
          <p:cNvPr id="19" name="Shape 17"/>
          <p:cNvSpPr/>
          <p:nvPr/>
        </p:nvSpPr>
        <p:spPr>
          <a:xfrm>
            <a:off x="12176596" y="3429000"/>
            <a:ext cx="3429000" cy="3429000"/>
          </a:xfrm>
          <a:prstGeom prst="rect">
            <a:avLst/>
          </a:prstGeom>
          <a:solidFill>
            <a:srgbClr val="E7EDDA"/>
          </a:solidFill>
          <a:ln/>
        </p:spPr>
        <p:txBody>
          <a:bodyPr/>
          <a:lstStyle/>
          <a:p>
            <a:endParaRPr lang="en-US"/>
          </a:p>
        </p:txBody>
      </p:sp>
      <p:sp>
        <p:nvSpPr>
          <p:cNvPr id="20" name="Shape 18"/>
          <p:cNvSpPr/>
          <p:nvPr/>
        </p:nvSpPr>
        <p:spPr>
          <a:xfrm>
            <a:off x="12668696" y="4796805"/>
            <a:ext cx="2444800" cy="693390"/>
          </a:xfrm>
          <a:prstGeom prst="roundRect">
            <a:avLst>
              <a:gd name="adj" fmla="val 6868"/>
            </a:avLst>
          </a:prstGeom>
          <a:solidFill>
            <a:srgbClr val="81BC00">
              <a:alpha val="16000"/>
            </a:srgbClr>
          </a:solidFill>
          <a:ln/>
          <a:effectLst>
            <a:outerShdw blurRad="101600" dist="50800" dir="16200000" algn="bl" rotWithShape="0">
              <a:srgbClr val="81BC00">
                <a:alpha val="35000"/>
              </a:srgbClr>
            </a:outerShdw>
          </a:effectLst>
        </p:spPr>
        <p:txBody>
          <a:bodyPr/>
          <a:lstStyle/>
          <a:p>
            <a:endParaRPr lang="en-US"/>
          </a:p>
        </p:txBody>
      </p:sp>
      <p:sp>
        <p:nvSpPr>
          <p:cNvPr id="21" name="Text 19"/>
          <p:cNvSpPr/>
          <p:nvPr/>
        </p:nvSpPr>
        <p:spPr>
          <a:xfrm>
            <a:off x="12687746" y="4796805"/>
            <a:ext cx="2406700" cy="731490"/>
          </a:xfrm>
          <a:prstGeom prst="rect">
            <a:avLst/>
          </a:prstGeom>
          <a:noFill/>
          <a:ln/>
        </p:spPr>
        <p:txBody>
          <a:bodyPr wrap="square" lIns="25400" tIns="25400" rIns="25400" bIns="25400" rtlCol="0" anchor="t">
            <a:normAutofit lnSpcReduction="10000"/>
          </a:bodyPr>
          <a:lstStyle/>
          <a:p>
            <a:pPr marL="0" indent="0" algn="ctr">
              <a:lnSpc>
                <a:spcPct val="121333"/>
              </a:lnSpc>
              <a:buNone/>
            </a:pPr>
            <a:r>
              <a:rPr lang="en-US" sz="1950" dirty="0">
                <a:solidFill>
                  <a:srgbClr val="2D2D2D"/>
                </a:solidFill>
                <a:latin typeface="Arial" pitchFamily="34" charset="0"/>
                <a:ea typeface="Arial" pitchFamily="34" charset="-122"/>
                <a:cs typeface="Arial" pitchFamily="34" charset="-120"/>
              </a:rPr>
              <a:t>[Add your photo — or delete this]</a:t>
            </a:r>
            <a:endParaRPr lang="en-US" sz="1950" dirty="0"/>
          </a:p>
        </p:txBody>
      </p:sp>
      <p:pic>
        <p:nvPicPr>
          <p:cNvPr id="22" name="Image 0" descr="preencoded.png"/>
          <p:cNvPicPr>
            <a:picLocks noChangeAspect="1"/>
          </p:cNvPicPr>
          <p:nvPr/>
        </p:nvPicPr>
        <p:blipFill>
          <a:blip r:embed="rId3"/>
          <a:stretch>
            <a:fillRect/>
          </a:stretch>
        </p:blipFill>
        <p:spPr>
          <a:xfrm>
            <a:off x="1219200" y="9486900"/>
            <a:ext cx="190277" cy="266700"/>
          </a:xfrm>
          <a:prstGeom prst="rect">
            <a:avLst/>
          </a:prstGeom>
        </p:spPr>
      </p:pic>
      <p:sp>
        <p:nvSpPr>
          <p:cNvPr id="23" name="Text 20"/>
          <p:cNvSpPr/>
          <p:nvPr/>
        </p:nvSpPr>
        <p:spPr>
          <a:xfrm>
            <a:off x="1542827" y="9515475"/>
            <a:ext cx="4345779"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4A4A4A"/>
                </a:solidFill>
                <a:latin typeface="Arial" pitchFamily="34" charset="0"/>
                <a:ea typeface="Arial" pitchFamily="34" charset="-122"/>
                <a:cs typeface="Arial" pitchFamily="34" charset="-120"/>
              </a:rPr>
              <a:t>LANDSCAPE ARCHITECTS IN ACTION</a:t>
            </a:r>
            <a:endParaRPr lang="en-US" sz="1500" dirty="0"/>
          </a:p>
        </p:txBody>
      </p:sp>
      <p:sp>
        <p:nvSpPr>
          <p:cNvPr id="24" name="Text 21"/>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4A4A4A"/>
                </a:solidFill>
                <a:latin typeface="Courier New" pitchFamily="34" charset="0"/>
                <a:ea typeface="Courier New" pitchFamily="34" charset="-122"/>
                <a:cs typeface="Courier New" pitchFamily="34" charset="-120"/>
              </a:rPr>
              <a:t>02 / 12</a:t>
            </a:r>
            <a:endParaRPr lang="en-US" sz="15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4F2ED"/>
        </a:solidFill>
        <a:effectLst/>
      </p:bgPr>
    </p:bg>
    <p:spTree>
      <p:nvGrpSpPr>
        <p:cNvPr id="1" name=""/>
        <p:cNvGrpSpPr/>
        <p:nvPr/>
      </p:nvGrpSpPr>
      <p:grpSpPr>
        <a:xfrm>
          <a:off x="0" y="0"/>
          <a:ext cx="0" cy="0"/>
          <a:chOff x="0" y="0"/>
          <a:chExt cx="0" cy="0"/>
        </a:xfrm>
      </p:grpSpPr>
      <p:sp>
        <p:nvSpPr>
          <p:cNvPr id="2" name="Text 0"/>
          <p:cNvSpPr/>
          <p:nvPr/>
        </p:nvSpPr>
        <p:spPr>
          <a:xfrm>
            <a:off x="1219200" y="2848570"/>
            <a:ext cx="17434560" cy="358080"/>
          </a:xfrm>
          <a:prstGeom prst="rect">
            <a:avLst/>
          </a:prstGeom>
          <a:noFill/>
          <a:ln/>
        </p:spPr>
        <p:txBody>
          <a:bodyPr wrap="square" lIns="25400" tIns="25400" rIns="25400" bIns="25400" rtlCol="0" anchor="t">
            <a:normAutofit lnSpcReduction="10000"/>
          </a:bodyPr>
          <a:lstStyle/>
          <a:p>
            <a:pPr marL="0" indent="0" algn="l">
              <a:lnSpc>
                <a:spcPct val="122182"/>
              </a:lnSpc>
              <a:buNone/>
            </a:pPr>
            <a:r>
              <a:rPr lang="en-US" sz="1800" b="1" kern="0" spc="324" dirty="0">
                <a:solidFill>
                  <a:srgbClr val="003A49"/>
                </a:solidFill>
                <a:latin typeface="Arial" pitchFamily="34" charset="0"/>
                <a:ea typeface="Arial" pitchFamily="34" charset="-122"/>
                <a:cs typeface="Arial" pitchFamily="34" charset="-120"/>
              </a:rPr>
              <a:t>WHY WE'RE HERE TODAY</a:t>
            </a:r>
            <a:endParaRPr lang="en-US" sz="1800" dirty="0"/>
          </a:p>
        </p:txBody>
      </p:sp>
      <p:sp>
        <p:nvSpPr>
          <p:cNvPr id="3" name="Text 1"/>
          <p:cNvSpPr/>
          <p:nvPr/>
        </p:nvSpPr>
        <p:spPr>
          <a:xfrm>
            <a:off x="1219200" y="3359051"/>
            <a:ext cx="8135488" cy="1211461"/>
          </a:xfrm>
          <a:prstGeom prst="rect">
            <a:avLst/>
          </a:prstGeom>
          <a:noFill/>
          <a:ln/>
        </p:spPr>
        <p:txBody>
          <a:bodyPr wrap="square" lIns="25400" tIns="25400" rIns="25400" bIns="25400" rtlCol="0" anchor="t">
            <a:normAutofit lnSpcReduction="10000"/>
          </a:bodyPr>
          <a:lstStyle/>
          <a:p>
            <a:pPr marL="0" indent="0" algn="l">
              <a:lnSpc>
                <a:spcPct val="95504"/>
              </a:lnSpc>
              <a:buNone/>
            </a:pPr>
            <a:r>
              <a:rPr lang="en-US" sz="4200" kern="0" spc="-42" dirty="0">
                <a:solidFill>
                  <a:srgbClr val="2D2D2D"/>
                </a:solidFill>
                <a:latin typeface="Arial" pitchFamily="34" charset="0"/>
                <a:ea typeface="Arial" pitchFamily="34" charset="-122"/>
                <a:cs typeface="Arial" pitchFamily="34" charset="-120"/>
              </a:rPr>
              <a:t>Two federal priorities where landscape architects lead.</a:t>
            </a:r>
            <a:endParaRPr lang="en-US" sz="4200" dirty="0"/>
          </a:p>
        </p:txBody>
      </p:sp>
      <p:sp>
        <p:nvSpPr>
          <p:cNvPr id="4" name="Text 2"/>
          <p:cNvSpPr/>
          <p:nvPr/>
        </p:nvSpPr>
        <p:spPr>
          <a:xfrm>
            <a:off x="1219200" y="5142012"/>
            <a:ext cx="8214360" cy="358080"/>
          </a:xfrm>
          <a:prstGeom prst="rect">
            <a:avLst/>
          </a:prstGeom>
          <a:noFill/>
          <a:ln/>
        </p:spPr>
        <p:txBody>
          <a:bodyPr wrap="square" lIns="25400" tIns="25400" rIns="25400" bIns="25400" rtlCol="0" anchor="t">
            <a:normAutofit lnSpcReduction="10000"/>
          </a:bodyPr>
          <a:lstStyle/>
          <a:p>
            <a:pPr marL="0" indent="0" algn="l">
              <a:lnSpc>
                <a:spcPct val="124444"/>
              </a:lnSpc>
              <a:buNone/>
            </a:pPr>
            <a:r>
              <a:rPr lang="en-US" sz="1800" dirty="0">
                <a:solidFill>
                  <a:srgbClr val="003A49"/>
                </a:solidFill>
                <a:latin typeface="Courier New" pitchFamily="34" charset="0"/>
                <a:ea typeface="Courier New" pitchFamily="34" charset="-122"/>
                <a:cs typeface="Courier New" pitchFamily="34" charset="-120"/>
              </a:rPr>
              <a:t>01</a:t>
            </a:r>
            <a:endParaRPr lang="en-US" sz="1800" dirty="0"/>
          </a:p>
        </p:txBody>
      </p:sp>
      <p:sp>
        <p:nvSpPr>
          <p:cNvPr id="5" name="Text 3"/>
          <p:cNvSpPr/>
          <p:nvPr/>
        </p:nvSpPr>
        <p:spPr>
          <a:xfrm>
            <a:off x="1219200" y="5633442"/>
            <a:ext cx="8214360" cy="490538"/>
          </a:xfrm>
          <a:prstGeom prst="rect">
            <a:avLst/>
          </a:prstGeom>
          <a:noFill/>
          <a:ln/>
        </p:spPr>
        <p:txBody>
          <a:bodyPr wrap="square" lIns="25400" tIns="25400" rIns="25400" bIns="25400" rtlCol="0" anchor="t">
            <a:normAutofit lnSpcReduction="10000"/>
          </a:bodyPr>
          <a:lstStyle/>
          <a:p>
            <a:pPr marL="0" indent="0" algn="l">
              <a:lnSpc>
                <a:spcPct val="109195"/>
              </a:lnSpc>
              <a:buNone/>
            </a:pPr>
            <a:r>
              <a:rPr lang="en-US" sz="2850" b="1" dirty="0">
                <a:solidFill>
                  <a:srgbClr val="2D2D2D"/>
                </a:solidFill>
                <a:latin typeface="Arial" pitchFamily="34" charset="0"/>
                <a:ea typeface="Arial" pitchFamily="34" charset="-122"/>
                <a:cs typeface="Arial" pitchFamily="34" charset="-120"/>
              </a:rPr>
              <a:t>Active transportation</a:t>
            </a:r>
            <a:endParaRPr lang="en-US" sz="2850" dirty="0"/>
          </a:p>
        </p:txBody>
      </p:sp>
      <p:sp>
        <p:nvSpPr>
          <p:cNvPr id="6" name="Text 4"/>
          <p:cNvSpPr/>
          <p:nvPr/>
        </p:nvSpPr>
        <p:spPr>
          <a:xfrm>
            <a:off x="1219200" y="6238280"/>
            <a:ext cx="4745720" cy="1238250"/>
          </a:xfrm>
          <a:prstGeom prst="rect">
            <a:avLst/>
          </a:prstGeom>
          <a:noFill/>
          <a:ln/>
        </p:spPr>
        <p:txBody>
          <a:bodyPr wrap="square" lIns="25400" tIns="25400" rIns="25400" bIns="25400" rtlCol="0" anchor="t">
            <a:normAutofit lnSpcReduction="10000"/>
          </a:bodyPr>
          <a:lstStyle/>
          <a:p>
            <a:pPr marL="0" indent="0" algn="l">
              <a:lnSpc>
                <a:spcPct val="129231"/>
              </a:lnSpc>
              <a:buNone/>
            </a:pPr>
            <a:r>
              <a:rPr lang="en-US" sz="2100" dirty="0">
                <a:solidFill>
                  <a:srgbClr val="2D2D2D"/>
                </a:solidFill>
                <a:latin typeface="Arial" pitchFamily="34" charset="0"/>
                <a:ea typeface="Arial" pitchFamily="34" charset="-122"/>
                <a:cs typeface="Arial" pitchFamily="34" charset="-120"/>
              </a:rPr>
              <a:t>Protecting federal funding for the biking, walking, and trail networks that connect communities safely.</a:t>
            </a:r>
            <a:endParaRPr lang="en-US" sz="2100" dirty="0"/>
          </a:p>
        </p:txBody>
      </p:sp>
      <p:sp>
        <p:nvSpPr>
          <p:cNvPr id="7" name="Text 5"/>
          <p:cNvSpPr/>
          <p:nvPr/>
        </p:nvSpPr>
        <p:spPr>
          <a:xfrm>
            <a:off x="9601200" y="5142012"/>
            <a:ext cx="8214360" cy="358080"/>
          </a:xfrm>
          <a:prstGeom prst="rect">
            <a:avLst/>
          </a:prstGeom>
          <a:noFill/>
          <a:ln/>
        </p:spPr>
        <p:txBody>
          <a:bodyPr wrap="square" lIns="25400" tIns="25400" rIns="25400" bIns="25400" rtlCol="0" anchor="t">
            <a:normAutofit lnSpcReduction="10000"/>
          </a:bodyPr>
          <a:lstStyle/>
          <a:p>
            <a:pPr marL="0" indent="0" algn="l">
              <a:lnSpc>
                <a:spcPct val="124444"/>
              </a:lnSpc>
              <a:buNone/>
            </a:pPr>
            <a:r>
              <a:rPr lang="en-US" sz="1800" dirty="0">
                <a:solidFill>
                  <a:srgbClr val="003A49"/>
                </a:solidFill>
                <a:latin typeface="Courier New" pitchFamily="34" charset="0"/>
                <a:ea typeface="Courier New" pitchFamily="34" charset="-122"/>
                <a:cs typeface="Courier New" pitchFamily="34" charset="-120"/>
              </a:rPr>
              <a:t>02</a:t>
            </a:r>
            <a:endParaRPr lang="en-US" sz="1800" dirty="0"/>
          </a:p>
        </p:txBody>
      </p:sp>
      <p:sp>
        <p:nvSpPr>
          <p:cNvPr id="8" name="Text 6"/>
          <p:cNvSpPr/>
          <p:nvPr/>
        </p:nvSpPr>
        <p:spPr>
          <a:xfrm>
            <a:off x="9601200" y="5633442"/>
            <a:ext cx="8214360" cy="490538"/>
          </a:xfrm>
          <a:prstGeom prst="rect">
            <a:avLst/>
          </a:prstGeom>
          <a:noFill/>
          <a:ln/>
        </p:spPr>
        <p:txBody>
          <a:bodyPr wrap="square" lIns="25400" tIns="25400" rIns="25400" bIns="25400" rtlCol="0" anchor="t">
            <a:normAutofit lnSpcReduction="10000"/>
          </a:bodyPr>
          <a:lstStyle/>
          <a:p>
            <a:pPr marL="0" indent="0" algn="l">
              <a:lnSpc>
                <a:spcPct val="109195"/>
              </a:lnSpc>
              <a:buNone/>
            </a:pPr>
            <a:r>
              <a:rPr lang="en-US" sz="2850" b="1" dirty="0">
                <a:solidFill>
                  <a:srgbClr val="2D2D2D"/>
                </a:solidFill>
                <a:latin typeface="Arial" pitchFamily="34" charset="0"/>
                <a:ea typeface="Arial" pitchFamily="34" charset="-122"/>
                <a:cs typeface="Arial" pitchFamily="34" charset="-120"/>
              </a:rPr>
              <a:t>Green schoolyards</a:t>
            </a:r>
            <a:endParaRPr lang="en-US" sz="2850" dirty="0"/>
          </a:p>
        </p:txBody>
      </p:sp>
      <p:sp>
        <p:nvSpPr>
          <p:cNvPr id="9" name="Text 7"/>
          <p:cNvSpPr/>
          <p:nvPr/>
        </p:nvSpPr>
        <p:spPr>
          <a:xfrm>
            <a:off x="9601200" y="6238280"/>
            <a:ext cx="4745720" cy="1238250"/>
          </a:xfrm>
          <a:prstGeom prst="rect">
            <a:avLst/>
          </a:prstGeom>
          <a:noFill/>
          <a:ln/>
        </p:spPr>
        <p:txBody>
          <a:bodyPr wrap="square" lIns="25400" tIns="25400" rIns="25400" bIns="25400" rtlCol="0" anchor="t">
            <a:normAutofit lnSpcReduction="10000"/>
          </a:bodyPr>
          <a:lstStyle/>
          <a:p>
            <a:pPr marL="0" indent="0" algn="l">
              <a:lnSpc>
                <a:spcPct val="129231"/>
              </a:lnSpc>
              <a:buNone/>
            </a:pPr>
            <a:r>
              <a:rPr lang="en-US" sz="2100" dirty="0">
                <a:solidFill>
                  <a:srgbClr val="2D2D2D"/>
                </a:solidFill>
                <a:latin typeface="Arial" pitchFamily="34" charset="0"/>
                <a:ea typeface="Arial" pitchFamily="34" charset="-122"/>
                <a:cs typeface="Arial" pitchFamily="34" charset="-120"/>
              </a:rPr>
              <a:t>Turning barren school grounds into park-like outdoor classrooms that cool, absorb stormwater, and teach.</a:t>
            </a:r>
            <a:endParaRPr lang="en-US" sz="2100" dirty="0"/>
          </a:p>
        </p:txBody>
      </p:sp>
      <p:pic>
        <p:nvPicPr>
          <p:cNvPr id="10" name="Image 0" descr="preencoded.png"/>
          <p:cNvPicPr>
            <a:picLocks noChangeAspect="1"/>
          </p:cNvPicPr>
          <p:nvPr/>
        </p:nvPicPr>
        <p:blipFill>
          <a:blip r:embed="rId3"/>
          <a:stretch>
            <a:fillRect/>
          </a:stretch>
        </p:blipFill>
        <p:spPr>
          <a:xfrm>
            <a:off x="1219200" y="9486900"/>
            <a:ext cx="190277" cy="266700"/>
          </a:xfrm>
          <a:prstGeom prst="rect">
            <a:avLst/>
          </a:prstGeom>
        </p:spPr>
      </p:pic>
      <p:sp>
        <p:nvSpPr>
          <p:cNvPr id="11" name="Text 8"/>
          <p:cNvSpPr/>
          <p:nvPr/>
        </p:nvSpPr>
        <p:spPr>
          <a:xfrm>
            <a:off x="1542827" y="9515475"/>
            <a:ext cx="2005533"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4A4A4A"/>
                </a:solidFill>
                <a:latin typeface="Arial" pitchFamily="34" charset="0"/>
                <a:ea typeface="Arial" pitchFamily="34" charset="-122"/>
                <a:cs typeface="Arial" pitchFamily="34" charset="-120"/>
              </a:rPr>
              <a:t>OUR PRIORITIES</a:t>
            </a:r>
            <a:endParaRPr lang="en-US" sz="1500" dirty="0"/>
          </a:p>
        </p:txBody>
      </p:sp>
      <p:sp>
        <p:nvSpPr>
          <p:cNvPr id="12" name="Text 9"/>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4A4A4A"/>
                </a:solidFill>
                <a:latin typeface="Courier New" pitchFamily="34" charset="0"/>
                <a:ea typeface="Courier New" pitchFamily="34" charset="-122"/>
                <a:cs typeface="Courier New" pitchFamily="34" charset="-120"/>
              </a:rPr>
              <a:t>03 / 12</a:t>
            </a:r>
            <a:endParaRPr lang="en-US" sz="15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03A49"/>
        </a:solidFill>
        <a:effectLst/>
      </p:bgPr>
    </p:bg>
    <p:spTree>
      <p:nvGrpSpPr>
        <p:cNvPr id="1" name=""/>
        <p:cNvGrpSpPr/>
        <p:nvPr/>
      </p:nvGrpSpPr>
      <p:grpSpPr>
        <a:xfrm>
          <a:off x="0" y="0"/>
          <a:ext cx="0" cy="0"/>
          <a:chOff x="0" y="0"/>
          <a:chExt cx="0" cy="0"/>
        </a:xfrm>
      </p:grpSpPr>
      <p:sp>
        <p:nvSpPr>
          <p:cNvPr id="2" name="Text 0"/>
          <p:cNvSpPr/>
          <p:nvPr/>
        </p:nvSpPr>
        <p:spPr>
          <a:xfrm>
            <a:off x="1524000" y="3401392"/>
            <a:ext cx="16764000" cy="518145"/>
          </a:xfrm>
          <a:prstGeom prst="rect">
            <a:avLst/>
          </a:prstGeom>
          <a:noFill/>
          <a:ln/>
        </p:spPr>
        <p:txBody>
          <a:bodyPr wrap="square" lIns="25400" tIns="25400" rIns="25400" bIns="25400" rtlCol="0" anchor="t">
            <a:normAutofit lnSpcReduction="10000"/>
          </a:bodyPr>
          <a:lstStyle/>
          <a:p>
            <a:pPr marL="0" indent="0" algn="l">
              <a:lnSpc>
                <a:spcPct val="122927"/>
              </a:lnSpc>
              <a:buNone/>
            </a:pPr>
            <a:r>
              <a:rPr lang="en-US" sz="2700" dirty="0">
                <a:solidFill>
                  <a:srgbClr val="81BC00"/>
                </a:solidFill>
                <a:latin typeface="Courier New" pitchFamily="34" charset="0"/>
                <a:ea typeface="Courier New" pitchFamily="34" charset="-122"/>
                <a:cs typeface="Courier New" pitchFamily="34" charset="-120"/>
              </a:rPr>
              <a:t>01 ·</a:t>
            </a:r>
            <a:endParaRPr lang="en-US" sz="2700" dirty="0"/>
          </a:p>
        </p:txBody>
      </p:sp>
      <p:sp>
        <p:nvSpPr>
          <p:cNvPr id="3" name="Text 1"/>
          <p:cNvSpPr/>
          <p:nvPr/>
        </p:nvSpPr>
        <p:spPr>
          <a:xfrm>
            <a:off x="1524000" y="4262438"/>
            <a:ext cx="7831604" cy="878160"/>
          </a:xfrm>
          <a:prstGeom prst="rect">
            <a:avLst/>
          </a:prstGeom>
          <a:noFill/>
          <a:ln/>
        </p:spPr>
        <p:txBody>
          <a:bodyPr wrap="square" lIns="25400" tIns="25400" rIns="25400" bIns="25400" rtlCol="0" anchor="t">
            <a:normAutofit lnSpcReduction="10000"/>
          </a:bodyPr>
          <a:lstStyle/>
          <a:p>
            <a:pPr marL="0" indent="0" algn="l">
              <a:lnSpc>
                <a:spcPct val="91399"/>
              </a:lnSpc>
              <a:buNone/>
            </a:pPr>
            <a:r>
              <a:rPr lang="en-US" sz="6300" kern="0" spc="-94" dirty="0">
                <a:solidFill>
                  <a:srgbClr val="FFFFFF"/>
                </a:solidFill>
                <a:latin typeface="Arial" pitchFamily="34" charset="0"/>
                <a:ea typeface="Arial" pitchFamily="34" charset="-122"/>
                <a:cs typeface="Arial" pitchFamily="34" charset="-120"/>
              </a:rPr>
              <a:t>Active transportation</a:t>
            </a:r>
            <a:endParaRPr lang="en-US" sz="6300" dirty="0"/>
          </a:p>
        </p:txBody>
      </p:sp>
      <p:sp>
        <p:nvSpPr>
          <p:cNvPr id="4" name="Text 2"/>
          <p:cNvSpPr/>
          <p:nvPr/>
        </p:nvSpPr>
        <p:spPr>
          <a:xfrm>
            <a:off x="1524000" y="5445398"/>
            <a:ext cx="6678438" cy="1478235"/>
          </a:xfrm>
          <a:prstGeom prst="rect">
            <a:avLst/>
          </a:prstGeom>
          <a:noFill/>
          <a:ln/>
        </p:spPr>
        <p:txBody>
          <a:bodyPr wrap="square" lIns="25400" tIns="25400" rIns="25400" bIns="25400" rtlCol="0" anchor="t">
            <a:normAutofit lnSpcReduction="10000"/>
          </a:bodyPr>
          <a:lstStyle/>
          <a:p>
            <a:pPr marL="0" indent="0" algn="l">
              <a:lnSpc>
                <a:spcPct val="122927"/>
              </a:lnSpc>
              <a:buNone/>
            </a:pPr>
            <a:r>
              <a:rPr lang="en-US" sz="2700" dirty="0">
                <a:solidFill>
                  <a:srgbClr val="FFFFFF">
                    <a:alpha val="82000"/>
                  </a:srgbClr>
                </a:solidFill>
                <a:latin typeface="Arial" pitchFamily="34" charset="0"/>
                <a:ea typeface="Arial" pitchFamily="34" charset="-122"/>
                <a:cs typeface="Arial" pitchFamily="34" charset="-120"/>
              </a:rPr>
              <a:t>Safe, connected networks for people who bike, walk, and roll — designed by landscape architects.</a:t>
            </a:r>
            <a:endParaRPr lang="en-US" sz="2700" dirty="0"/>
          </a:p>
        </p:txBody>
      </p:sp>
      <p:pic>
        <p:nvPicPr>
          <p:cNvPr id="5" name="Image 0" descr="preencoded.png"/>
          <p:cNvPicPr>
            <a:picLocks noChangeAspect="1"/>
          </p:cNvPicPr>
          <p:nvPr/>
        </p:nvPicPr>
        <p:blipFill>
          <a:blip r:embed="rId3"/>
          <a:stretch>
            <a:fillRect/>
          </a:stretch>
        </p:blipFill>
        <p:spPr>
          <a:xfrm>
            <a:off x="1219200" y="9486900"/>
            <a:ext cx="190277" cy="266700"/>
          </a:xfrm>
          <a:prstGeom prst="rect">
            <a:avLst/>
          </a:prstGeom>
        </p:spPr>
      </p:pic>
      <p:sp>
        <p:nvSpPr>
          <p:cNvPr id="6" name="Text 3"/>
          <p:cNvSpPr/>
          <p:nvPr/>
        </p:nvSpPr>
        <p:spPr>
          <a:xfrm>
            <a:off x="1542827" y="9515475"/>
            <a:ext cx="3113533"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FFFFFF">
                    <a:alpha val="70000"/>
                  </a:srgbClr>
                </a:solidFill>
                <a:latin typeface="Arial" pitchFamily="34" charset="0"/>
                <a:ea typeface="Arial" pitchFamily="34" charset="-122"/>
                <a:cs typeface="Arial" pitchFamily="34" charset="-120"/>
              </a:rPr>
              <a:t>ACTIVE TRANSPORTATION</a:t>
            </a:r>
            <a:endParaRPr lang="en-US" sz="1500" dirty="0"/>
          </a:p>
        </p:txBody>
      </p:sp>
      <p:sp>
        <p:nvSpPr>
          <p:cNvPr id="7" name="Text 4"/>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FFFFFF">
                    <a:alpha val="70000"/>
                  </a:srgbClr>
                </a:solidFill>
                <a:latin typeface="Courier New" pitchFamily="34" charset="0"/>
                <a:ea typeface="Courier New" pitchFamily="34" charset="-122"/>
                <a:cs typeface="Courier New" pitchFamily="34" charset="-120"/>
              </a:rPr>
              <a:t>04 / 12</a:t>
            </a:r>
            <a:endParaRPr lang="en-US" sz="15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4F2ED"/>
        </a:solidFill>
        <a:effectLst/>
      </p:bgPr>
    </p:bg>
    <p:spTree>
      <p:nvGrpSpPr>
        <p:cNvPr id="1" name=""/>
        <p:cNvGrpSpPr/>
        <p:nvPr/>
      </p:nvGrpSpPr>
      <p:grpSpPr>
        <a:xfrm>
          <a:off x="0" y="0"/>
          <a:ext cx="0" cy="0"/>
          <a:chOff x="0" y="0"/>
          <a:chExt cx="0" cy="0"/>
        </a:xfrm>
      </p:grpSpPr>
      <p:sp>
        <p:nvSpPr>
          <p:cNvPr id="2" name="Shape 0"/>
          <p:cNvSpPr/>
          <p:nvPr/>
        </p:nvSpPr>
        <p:spPr>
          <a:xfrm>
            <a:off x="1219200" y="2012528"/>
            <a:ext cx="7688759" cy="5766569"/>
          </a:xfrm>
          <a:prstGeom prst="rect">
            <a:avLst/>
          </a:prstGeom>
          <a:solidFill>
            <a:srgbClr val="000000">
              <a:alpha val="4000"/>
            </a:srgbClr>
          </a:solidFill>
          <a:ln/>
        </p:spPr>
        <p:txBody>
          <a:bodyPr/>
          <a:lstStyle/>
          <a:p>
            <a:endParaRPr lang="en-US"/>
          </a:p>
        </p:txBody>
      </p:sp>
      <p:pic>
        <p:nvPicPr>
          <p:cNvPr id="3" name="Image 0" descr="preencoded.png"/>
          <p:cNvPicPr>
            <a:picLocks noChangeAspect="1"/>
          </p:cNvPicPr>
          <p:nvPr/>
        </p:nvPicPr>
        <p:blipFill>
          <a:blip r:embed="rId3"/>
          <a:srcRect l="17444" r="17444"/>
          <a:stretch/>
        </p:blipFill>
        <p:spPr>
          <a:xfrm>
            <a:off x="1219200" y="2012528"/>
            <a:ext cx="7688759" cy="5766569"/>
          </a:xfrm>
          <a:prstGeom prst="rect">
            <a:avLst/>
          </a:prstGeom>
        </p:spPr>
      </p:pic>
      <p:sp>
        <p:nvSpPr>
          <p:cNvPr id="4" name="Text 1"/>
          <p:cNvSpPr/>
          <p:nvPr/>
        </p:nvSpPr>
        <p:spPr>
          <a:xfrm>
            <a:off x="1219200" y="7931497"/>
            <a:ext cx="8457634" cy="381000"/>
          </a:xfrm>
          <a:prstGeom prst="rect">
            <a:avLst/>
          </a:prstGeom>
          <a:noFill/>
          <a:ln/>
        </p:spPr>
        <p:txBody>
          <a:bodyPr wrap="square" lIns="25400" tIns="25400" rIns="25400" bIns="25400" rtlCol="0" anchor="t">
            <a:normAutofit/>
          </a:bodyPr>
          <a:lstStyle/>
          <a:p>
            <a:pPr marL="0" indent="0" algn="l">
              <a:lnSpc>
                <a:spcPct val="130909"/>
              </a:lnSpc>
              <a:buNone/>
            </a:pPr>
            <a:r>
              <a:rPr lang="en-US" sz="1800" i="1" dirty="0">
                <a:solidFill>
                  <a:srgbClr val="4A4A4A"/>
                </a:solidFill>
                <a:latin typeface="Arial" pitchFamily="34" charset="0"/>
                <a:ea typeface="Arial" pitchFamily="34" charset="-122"/>
                <a:cs typeface="Arial" pitchFamily="34" charset="-120"/>
              </a:rPr>
              <a:t>Photo: Ralph Daniel</a:t>
            </a:r>
            <a:endParaRPr lang="en-US" sz="1800" dirty="0"/>
          </a:p>
        </p:txBody>
      </p:sp>
      <p:sp>
        <p:nvSpPr>
          <p:cNvPr id="5" name="Text 2"/>
          <p:cNvSpPr/>
          <p:nvPr/>
        </p:nvSpPr>
        <p:spPr>
          <a:xfrm>
            <a:off x="9746159" y="2247974"/>
            <a:ext cx="8054906" cy="358080"/>
          </a:xfrm>
          <a:prstGeom prst="rect">
            <a:avLst/>
          </a:prstGeom>
          <a:noFill/>
          <a:ln/>
        </p:spPr>
        <p:txBody>
          <a:bodyPr wrap="square" lIns="25400" tIns="25400" rIns="25400" bIns="25400" rtlCol="0" anchor="t">
            <a:normAutofit lnSpcReduction="10000"/>
          </a:bodyPr>
          <a:lstStyle/>
          <a:p>
            <a:pPr marL="0" indent="0" algn="l">
              <a:lnSpc>
                <a:spcPct val="122182"/>
              </a:lnSpc>
              <a:buNone/>
            </a:pPr>
            <a:r>
              <a:rPr lang="en-US" sz="1800" b="1" kern="0" spc="324" dirty="0">
                <a:solidFill>
                  <a:srgbClr val="003A49"/>
                </a:solidFill>
                <a:latin typeface="Arial" pitchFamily="34" charset="0"/>
                <a:ea typeface="Arial" pitchFamily="34" charset="-122"/>
                <a:cs typeface="Arial" pitchFamily="34" charset="-120"/>
              </a:rPr>
              <a:t>THE ISSUE</a:t>
            </a:r>
            <a:endParaRPr lang="en-US" sz="1800" dirty="0"/>
          </a:p>
        </p:txBody>
      </p:sp>
      <p:sp>
        <p:nvSpPr>
          <p:cNvPr id="6" name="Text 3"/>
          <p:cNvSpPr/>
          <p:nvPr/>
        </p:nvSpPr>
        <p:spPr>
          <a:xfrm>
            <a:off x="9746159" y="2758455"/>
            <a:ext cx="5229973" cy="1546771"/>
          </a:xfrm>
          <a:prstGeom prst="rect">
            <a:avLst/>
          </a:prstGeom>
          <a:noFill/>
          <a:ln/>
        </p:spPr>
        <p:txBody>
          <a:bodyPr wrap="square" lIns="25400" tIns="25400" rIns="25400" bIns="25400" rtlCol="0" anchor="t">
            <a:normAutofit lnSpcReduction="10000"/>
          </a:bodyPr>
          <a:lstStyle/>
          <a:p>
            <a:pPr marL="0" indent="0" algn="l">
              <a:lnSpc>
                <a:spcPct val="96000"/>
              </a:lnSpc>
              <a:buNone/>
            </a:pPr>
            <a:r>
              <a:rPr lang="en-US" sz="3600" kern="0" spc="-36" dirty="0">
                <a:solidFill>
                  <a:srgbClr val="2D2D2D"/>
                </a:solidFill>
                <a:latin typeface="Arial" pitchFamily="34" charset="0"/>
                <a:ea typeface="Arial" pitchFamily="34" charset="-122"/>
                <a:cs typeface="Arial" pitchFamily="34" charset="-120"/>
              </a:rPr>
              <a:t>The nation's largest source of funding for biking, walking &amp; trails.</a:t>
            </a:r>
            <a:endParaRPr lang="en-US" sz="3600" dirty="0"/>
          </a:p>
        </p:txBody>
      </p:sp>
      <p:sp>
        <p:nvSpPr>
          <p:cNvPr id="7" name="Text 4"/>
          <p:cNvSpPr/>
          <p:nvPr/>
        </p:nvSpPr>
        <p:spPr>
          <a:xfrm>
            <a:off x="9746159" y="4571926"/>
            <a:ext cx="5762666" cy="1638300"/>
          </a:xfrm>
          <a:prstGeom prst="rect">
            <a:avLst/>
          </a:prstGeom>
          <a:noFill/>
          <a:ln/>
        </p:spPr>
        <p:txBody>
          <a:bodyPr wrap="square" lIns="25400" tIns="25400" rIns="25400" bIns="25400" rtlCol="0" anchor="t">
            <a:normAutofit lnSpcReduction="10000"/>
          </a:bodyPr>
          <a:lstStyle/>
          <a:p>
            <a:pPr marL="0" indent="0" algn="l">
              <a:lnSpc>
                <a:spcPct val="129231"/>
              </a:lnSpc>
              <a:buNone/>
            </a:pPr>
            <a:r>
              <a:rPr lang="en-US" sz="2100" dirty="0">
                <a:solidFill>
                  <a:srgbClr val="2D2D2D"/>
                </a:solidFill>
                <a:latin typeface="Arial" pitchFamily="34" charset="0"/>
                <a:ea typeface="Arial" pitchFamily="34" charset="-122"/>
                <a:cs typeface="Arial" pitchFamily="34" charset="-120"/>
              </a:rPr>
              <a:t>The federal Transportation Alternatives (TA) Set-Aside funds pedestrian and bicycle facilities, Safe Routes to School, and trails in communities of every size.</a:t>
            </a:r>
            <a:endParaRPr lang="en-US" sz="2100" dirty="0"/>
          </a:p>
        </p:txBody>
      </p:sp>
      <p:sp>
        <p:nvSpPr>
          <p:cNvPr id="8" name="Text 5"/>
          <p:cNvSpPr/>
          <p:nvPr/>
        </p:nvSpPr>
        <p:spPr>
          <a:xfrm>
            <a:off x="9746159" y="6438826"/>
            <a:ext cx="5762666" cy="1638300"/>
          </a:xfrm>
          <a:prstGeom prst="rect">
            <a:avLst/>
          </a:prstGeom>
          <a:noFill/>
          <a:ln/>
        </p:spPr>
        <p:txBody>
          <a:bodyPr wrap="square" lIns="25400" tIns="25400" rIns="25400" bIns="25400" rtlCol="0" anchor="t">
            <a:normAutofit lnSpcReduction="10000"/>
          </a:bodyPr>
          <a:lstStyle/>
          <a:p>
            <a:pPr marL="0" indent="0" algn="l">
              <a:lnSpc>
                <a:spcPct val="129231"/>
              </a:lnSpc>
              <a:buNone/>
            </a:pPr>
            <a:r>
              <a:rPr lang="en-US" sz="2100" dirty="0">
                <a:solidFill>
                  <a:srgbClr val="2D2D2D"/>
                </a:solidFill>
                <a:latin typeface="Arial" pitchFamily="34" charset="0"/>
                <a:ea typeface="Arial" pitchFamily="34" charset="-122"/>
                <a:cs typeface="Arial" pitchFamily="34" charset="-120"/>
              </a:rPr>
              <a:t>Landscape architects lead the design of these projects — and in a 2024 ASLA survey, members reported overwhelmingly relying on TA to build them.</a:t>
            </a:r>
            <a:endParaRPr lang="en-US" sz="2100" dirty="0"/>
          </a:p>
        </p:txBody>
      </p:sp>
      <p:pic>
        <p:nvPicPr>
          <p:cNvPr id="9" name="Image 1" descr="preencoded.png"/>
          <p:cNvPicPr>
            <a:picLocks noChangeAspect="1"/>
          </p:cNvPicPr>
          <p:nvPr/>
        </p:nvPicPr>
        <p:blipFill>
          <a:blip r:embed="rId4"/>
          <a:stretch>
            <a:fillRect/>
          </a:stretch>
        </p:blipFill>
        <p:spPr>
          <a:xfrm>
            <a:off x="1219200" y="9486900"/>
            <a:ext cx="190277" cy="266700"/>
          </a:xfrm>
          <a:prstGeom prst="rect">
            <a:avLst/>
          </a:prstGeom>
        </p:spPr>
      </p:pic>
      <p:sp>
        <p:nvSpPr>
          <p:cNvPr id="10" name="Text 6"/>
          <p:cNvSpPr/>
          <p:nvPr/>
        </p:nvSpPr>
        <p:spPr>
          <a:xfrm>
            <a:off x="1542827" y="9515475"/>
            <a:ext cx="3113533"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4A4A4A"/>
                </a:solidFill>
                <a:latin typeface="Arial" pitchFamily="34" charset="0"/>
                <a:ea typeface="Arial" pitchFamily="34" charset="-122"/>
                <a:cs typeface="Arial" pitchFamily="34" charset="-120"/>
              </a:rPr>
              <a:t>ACTIVE TRANSPORTATION</a:t>
            </a:r>
            <a:endParaRPr lang="en-US" sz="1500" dirty="0"/>
          </a:p>
        </p:txBody>
      </p:sp>
      <p:sp>
        <p:nvSpPr>
          <p:cNvPr id="11" name="Text 7"/>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4A4A4A"/>
                </a:solidFill>
                <a:latin typeface="Courier New" pitchFamily="34" charset="0"/>
                <a:ea typeface="Courier New" pitchFamily="34" charset="-122"/>
                <a:cs typeface="Courier New" pitchFamily="34" charset="-120"/>
              </a:rPr>
              <a:t>05 / 12</a:t>
            </a:r>
            <a:endParaRPr lang="en-US" sz="15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7EDDA"/>
        </a:solidFill>
        <a:effectLst/>
      </p:bgPr>
    </p:bg>
    <p:spTree>
      <p:nvGrpSpPr>
        <p:cNvPr id="1" name=""/>
        <p:cNvGrpSpPr/>
        <p:nvPr/>
      </p:nvGrpSpPr>
      <p:grpSpPr>
        <a:xfrm>
          <a:off x="0" y="0"/>
          <a:ext cx="0" cy="0"/>
          <a:chOff x="0" y="0"/>
          <a:chExt cx="0" cy="0"/>
        </a:xfrm>
      </p:grpSpPr>
      <p:sp>
        <p:nvSpPr>
          <p:cNvPr id="2" name="Text 0"/>
          <p:cNvSpPr/>
          <p:nvPr/>
        </p:nvSpPr>
        <p:spPr>
          <a:xfrm>
            <a:off x="1219200" y="2386161"/>
            <a:ext cx="17434560" cy="358080"/>
          </a:xfrm>
          <a:prstGeom prst="rect">
            <a:avLst/>
          </a:prstGeom>
          <a:noFill/>
          <a:ln/>
        </p:spPr>
        <p:txBody>
          <a:bodyPr wrap="square" lIns="25400" tIns="25400" rIns="25400" bIns="25400" rtlCol="0" anchor="t">
            <a:normAutofit lnSpcReduction="10000"/>
          </a:bodyPr>
          <a:lstStyle/>
          <a:p>
            <a:pPr marL="0" indent="0" algn="l">
              <a:lnSpc>
                <a:spcPct val="122182"/>
              </a:lnSpc>
              <a:buNone/>
            </a:pPr>
            <a:r>
              <a:rPr lang="en-US" sz="1800" b="1" kern="0" spc="324" dirty="0">
                <a:solidFill>
                  <a:srgbClr val="003A49"/>
                </a:solidFill>
                <a:latin typeface="Arial" pitchFamily="34" charset="0"/>
                <a:ea typeface="Arial" pitchFamily="34" charset="-122"/>
                <a:cs typeface="Arial" pitchFamily="34" charset="-120"/>
              </a:rPr>
              <a:t>OUR ASK</a:t>
            </a:r>
            <a:endParaRPr lang="en-US" sz="1800" dirty="0"/>
          </a:p>
        </p:txBody>
      </p:sp>
      <p:sp>
        <p:nvSpPr>
          <p:cNvPr id="3" name="Shape 1"/>
          <p:cNvSpPr/>
          <p:nvPr/>
        </p:nvSpPr>
        <p:spPr>
          <a:xfrm>
            <a:off x="1219200" y="3087142"/>
            <a:ext cx="15849600" cy="28575"/>
          </a:xfrm>
          <a:prstGeom prst="rect">
            <a:avLst/>
          </a:prstGeom>
          <a:solidFill>
            <a:srgbClr val="81BC00"/>
          </a:solidFill>
          <a:ln/>
        </p:spPr>
        <p:txBody>
          <a:bodyPr/>
          <a:lstStyle/>
          <a:p>
            <a:endParaRPr lang="en-US"/>
          </a:p>
        </p:txBody>
      </p:sp>
      <p:sp>
        <p:nvSpPr>
          <p:cNvPr id="4" name="Text 2"/>
          <p:cNvSpPr/>
          <p:nvPr/>
        </p:nvSpPr>
        <p:spPr>
          <a:xfrm>
            <a:off x="1219200" y="3496717"/>
            <a:ext cx="8813503" cy="2384822"/>
          </a:xfrm>
          <a:prstGeom prst="rect">
            <a:avLst/>
          </a:prstGeom>
          <a:noFill/>
          <a:ln/>
        </p:spPr>
        <p:txBody>
          <a:bodyPr wrap="square" lIns="25400" tIns="25400" rIns="25400" bIns="25400" rtlCol="0" anchor="t">
            <a:normAutofit lnSpcReduction="10000"/>
          </a:bodyPr>
          <a:lstStyle/>
          <a:p>
            <a:pPr marL="0" indent="0" algn="l">
              <a:lnSpc>
                <a:spcPct val="95504"/>
              </a:lnSpc>
              <a:buNone/>
            </a:pPr>
            <a:r>
              <a:rPr lang="en-US" sz="4200" kern="0" spc="-42" dirty="0">
                <a:solidFill>
                  <a:srgbClr val="2D2D2D"/>
                </a:solidFill>
                <a:latin typeface="Arial" pitchFamily="34" charset="0"/>
                <a:ea typeface="Arial" pitchFamily="34" charset="-122"/>
                <a:cs typeface="Arial" pitchFamily="34" charset="-120"/>
              </a:rPr>
              <a:t>Protect and strengthen the Transportation Alternatives Set-Aside in the surface transportation reauthorization.</a:t>
            </a:r>
            <a:endParaRPr lang="en-US" sz="4200" dirty="0"/>
          </a:p>
        </p:txBody>
      </p:sp>
      <p:sp>
        <p:nvSpPr>
          <p:cNvPr id="5" name="Text 3"/>
          <p:cNvSpPr/>
          <p:nvPr/>
        </p:nvSpPr>
        <p:spPr>
          <a:xfrm>
            <a:off x="1219200" y="6186339"/>
            <a:ext cx="10895758" cy="1752600"/>
          </a:xfrm>
          <a:prstGeom prst="rect">
            <a:avLst/>
          </a:prstGeom>
          <a:noFill/>
          <a:ln/>
        </p:spPr>
        <p:txBody>
          <a:bodyPr wrap="square" lIns="25400" tIns="25400" rIns="25400" bIns="25400" rtlCol="0" anchor="t">
            <a:normAutofit lnSpcReduction="10000"/>
          </a:bodyPr>
          <a:lstStyle/>
          <a:p>
            <a:pPr marL="0" indent="0" algn="l">
              <a:lnSpc>
                <a:spcPct val="130435"/>
              </a:lnSpc>
              <a:buNone/>
            </a:pPr>
            <a:r>
              <a:rPr lang="en-US" sz="2250" dirty="0">
                <a:solidFill>
                  <a:srgbClr val="2D2D2D"/>
                </a:solidFill>
                <a:latin typeface="Arial" pitchFamily="34" charset="0"/>
                <a:ea typeface="Arial" pitchFamily="34" charset="-122"/>
                <a:cs typeface="Arial" pitchFamily="34" charset="-120"/>
              </a:rPr>
              <a:t>Current law expires in September 2026. The House T&amp;I Committee has advanced the BUILD America 250 Act (H.R. 8870); the Senate has not yet acted. </a:t>
            </a:r>
            <a:r>
              <a:rPr lang="en-US" sz="2250" dirty="0">
                <a:solidFill>
                  <a:srgbClr val="2D2D2D"/>
                </a:solidFill>
                <a:highlight>
                  <a:srgbClr val="EBF4D6"/>
                </a:highlight>
                <a:latin typeface="Arial" pitchFamily="34" charset="0"/>
                <a:ea typeface="Arial" pitchFamily="34" charset="-122"/>
                <a:cs typeface="Arial" pitchFamily="34" charset="-120"/>
              </a:rPr>
              <a:t>[Personalize: ask your legislator to support robust TA funding — and, in the House, to vote yes on the floor.]</a:t>
            </a:r>
            <a:endParaRPr lang="en-US" sz="2250" dirty="0"/>
          </a:p>
        </p:txBody>
      </p:sp>
      <p:pic>
        <p:nvPicPr>
          <p:cNvPr id="6" name="Image 0" descr="preencoded.png"/>
          <p:cNvPicPr>
            <a:picLocks noChangeAspect="1"/>
          </p:cNvPicPr>
          <p:nvPr/>
        </p:nvPicPr>
        <p:blipFill>
          <a:blip r:embed="rId3"/>
          <a:stretch>
            <a:fillRect/>
          </a:stretch>
        </p:blipFill>
        <p:spPr>
          <a:xfrm>
            <a:off x="1219200" y="9486900"/>
            <a:ext cx="190277" cy="266700"/>
          </a:xfrm>
          <a:prstGeom prst="rect">
            <a:avLst/>
          </a:prstGeom>
        </p:spPr>
      </p:pic>
      <p:sp>
        <p:nvSpPr>
          <p:cNvPr id="7" name="Text 4"/>
          <p:cNvSpPr/>
          <p:nvPr/>
        </p:nvSpPr>
        <p:spPr>
          <a:xfrm>
            <a:off x="1542827" y="9515475"/>
            <a:ext cx="3113533"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4A4A4A"/>
                </a:solidFill>
                <a:latin typeface="Arial" pitchFamily="34" charset="0"/>
                <a:ea typeface="Arial" pitchFamily="34" charset="-122"/>
                <a:cs typeface="Arial" pitchFamily="34" charset="-120"/>
              </a:rPr>
              <a:t>ACTIVE TRANSPORTATION</a:t>
            </a:r>
            <a:endParaRPr lang="en-US" sz="1500" dirty="0"/>
          </a:p>
        </p:txBody>
      </p:sp>
      <p:sp>
        <p:nvSpPr>
          <p:cNvPr id="8" name="Text 5"/>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4A4A4A"/>
                </a:solidFill>
                <a:latin typeface="Courier New" pitchFamily="34" charset="0"/>
                <a:ea typeface="Courier New" pitchFamily="34" charset="-122"/>
                <a:cs typeface="Courier New" pitchFamily="34" charset="-120"/>
              </a:rPr>
              <a:t>06 / 12</a:t>
            </a:r>
            <a:endParaRPr lang="en-US" sz="15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03A49"/>
        </a:solidFill>
        <a:effectLst/>
      </p:bgPr>
    </p:bg>
    <p:spTree>
      <p:nvGrpSpPr>
        <p:cNvPr id="1" name=""/>
        <p:cNvGrpSpPr/>
        <p:nvPr/>
      </p:nvGrpSpPr>
      <p:grpSpPr>
        <a:xfrm>
          <a:off x="0" y="0"/>
          <a:ext cx="0" cy="0"/>
          <a:chOff x="0" y="0"/>
          <a:chExt cx="0" cy="0"/>
        </a:xfrm>
      </p:grpSpPr>
      <p:sp>
        <p:nvSpPr>
          <p:cNvPr id="2" name="Text 0"/>
          <p:cNvSpPr/>
          <p:nvPr/>
        </p:nvSpPr>
        <p:spPr>
          <a:xfrm>
            <a:off x="1524000" y="3401392"/>
            <a:ext cx="16764000" cy="518145"/>
          </a:xfrm>
          <a:prstGeom prst="rect">
            <a:avLst/>
          </a:prstGeom>
          <a:noFill/>
          <a:ln/>
        </p:spPr>
        <p:txBody>
          <a:bodyPr wrap="square" lIns="25400" tIns="25400" rIns="25400" bIns="25400" rtlCol="0" anchor="t">
            <a:normAutofit lnSpcReduction="10000"/>
          </a:bodyPr>
          <a:lstStyle/>
          <a:p>
            <a:pPr marL="0" indent="0" algn="l">
              <a:lnSpc>
                <a:spcPct val="122927"/>
              </a:lnSpc>
              <a:buNone/>
            </a:pPr>
            <a:r>
              <a:rPr lang="en-US" sz="2700" dirty="0">
                <a:solidFill>
                  <a:srgbClr val="81BC00"/>
                </a:solidFill>
                <a:latin typeface="Courier New" pitchFamily="34" charset="0"/>
                <a:ea typeface="Courier New" pitchFamily="34" charset="-122"/>
                <a:cs typeface="Courier New" pitchFamily="34" charset="-120"/>
              </a:rPr>
              <a:t>02 ·</a:t>
            </a:r>
            <a:endParaRPr lang="en-US" sz="2700" dirty="0"/>
          </a:p>
        </p:txBody>
      </p:sp>
      <p:sp>
        <p:nvSpPr>
          <p:cNvPr id="3" name="Text 1"/>
          <p:cNvSpPr/>
          <p:nvPr/>
        </p:nvSpPr>
        <p:spPr>
          <a:xfrm>
            <a:off x="1524000" y="4262438"/>
            <a:ext cx="7831604" cy="878160"/>
          </a:xfrm>
          <a:prstGeom prst="rect">
            <a:avLst/>
          </a:prstGeom>
          <a:noFill/>
          <a:ln/>
        </p:spPr>
        <p:txBody>
          <a:bodyPr wrap="square" lIns="25400" tIns="25400" rIns="25400" bIns="25400" rtlCol="0" anchor="t">
            <a:normAutofit lnSpcReduction="10000"/>
          </a:bodyPr>
          <a:lstStyle/>
          <a:p>
            <a:pPr marL="0" indent="0" algn="l">
              <a:lnSpc>
                <a:spcPct val="91399"/>
              </a:lnSpc>
              <a:buNone/>
            </a:pPr>
            <a:r>
              <a:rPr lang="en-US" sz="6300" kern="0" spc="-94" dirty="0">
                <a:solidFill>
                  <a:srgbClr val="FFFFFF"/>
                </a:solidFill>
                <a:latin typeface="Arial" pitchFamily="34" charset="0"/>
                <a:ea typeface="Arial" pitchFamily="34" charset="-122"/>
                <a:cs typeface="Arial" pitchFamily="34" charset="-120"/>
              </a:rPr>
              <a:t>Green schoolyards</a:t>
            </a:r>
            <a:endParaRPr lang="en-US" sz="6300" dirty="0"/>
          </a:p>
        </p:txBody>
      </p:sp>
      <p:sp>
        <p:nvSpPr>
          <p:cNvPr id="4" name="Text 2"/>
          <p:cNvSpPr/>
          <p:nvPr/>
        </p:nvSpPr>
        <p:spPr>
          <a:xfrm>
            <a:off x="1524000" y="5445398"/>
            <a:ext cx="6678438" cy="1478235"/>
          </a:xfrm>
          <a:prstGeom prst="rect">
            <a:avLst/>
          </a:prstGeom>
          <a:noFill/>
          <a:ln/>
        </p:spPr>
        <p:txBody>
          <a:bodyPr wrap="square" lIns="25400" tIns="25400" rIns="25400" bIns="25400" rtlCol="0" anchor="t">
            <a:normAutofit lnSpcReduction="10000"/>
          </a:bodyPr>
          <a:lstStyle/>
          <a:p>
            <a:pPr marL="0" indent="0" algn="l">
              <a:lnSpc>
                <a:spcPct val="122927"/>
              </a:lnSpc>
              <a:buNone/>
            </a:pPr>
            <a:r>
              <a:rPr lang="en-US" sz="2700" dirty="0">
                <a:solidFill>
                  <a:srgbClr val="FFFFFF">
                    <a:alpha val="82000"/>
                  </a:srgbClr>
                </a:solidFill>
                <a:latin typeface="Arial" pitchFamily="34" charset="0"/>
                <a:ea typeface="Arial" pitchFamily="34" charset="-122"/>
                <a:cs typeface="Arial" pitchFamily="34" charset="-120"/>
              </a:rPr>
              <a:t>Park-like outdoor classrooms that cool neighborhoods, absorb stormwater, and support student well-being.</a:t>
            </a:r>
            <a:endParaRPr lang="en-US" sz="2700" dirty="0"/>
          </a:p>
        </p:txBody>
      </p:sp>
      <p:pic>
        <p:nvPicPr>
          <p:cNvPr id="5" name="Image 0" descr="preencoded.png"/>
          <p:cNvPicPr>
            <a:picLocks noChangeAspect="1"/>
          </p:cNvPicPr>
          <p:nvPr/>
        </p:nvPicPr>
        <p:blipFill>
          <a:blip r:embed="rId3"/>
          <a:stretch>
            <a:fillRect/>
          </a:stretch>
        </p:blipFill>
        <p:spPr>
          <a:xfrm>
            <a:off x="1219200" y="9486900"/>
            <a:ext cx="190277" cy="266700"/>
          </a:xfrm>
          <a:prstGeom prst="rect">
            <a:avLst/>
          </a:prstGeom>
        </p:spPr>
      </p:pic>
      <p:sp>
        <p:nvSpPr>
          <p:cNvPr id="6" name="Text 3"/>
          <p:cNvSpPr/>
          <p:nvPr/>
        </p:nvSpPr>
        <p:spPr>
          <a:xfrm>
            <a:off x="1542827" y="9515475"/>
            <a:ext cx="2694890"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FFFFFF">
                    <a:alpha val="70000"/>
                  </a:srgbClr>
                </a:solidFill>
                <a:latin typeface="Arial" pitchFamily="34" charset="0"/>
                <a:ea typeface="Arial" pitchFamily="34" charset="-122"/>
                <a:cs typeface="Arial" pitchFamily="34" charset="-120"/>
              </a:rPr>
              <a:t>GREEN SCHOOLYARDS</a:t>
            </a:r>
            <a:endParaRPr lang="en-US" sz="1500" dirty="0"/>
          </a:p>
        </p:txBody>
      </p:sp>
      <p:sp>
        <p:nvSpPr>
          <p:cNvPr id="7" name="Text 4"/>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FFFFFF">
                    <a:alpha val="70000"/>
                  </a:srgbClr>
                </a:solidFill>
                <a:latin typeface="Courier New" pitchFamily="34" charset="0"/>
                <a:ea typeface="Courier New" pitchFamily="34" charset="-122"/>
                <a:cs typeface="Courier New" pitchFamily="34" charset="-120"/>
              </a:rPr>
              <a:t>07 / 12</a:t>
            </a:r>
            <a:endParaRPr lang="en-US" sz="15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4F2ED"/>
        </a:solidFill>
        <a:effectLst/>
      </p:bgPr>
    </p:bg>
    <p:spTree>
      <p:nvGrpSpPr>
        <p:cNvPr id="1" name=""/>
        <p:cNvGrpSpPr/>
        <p:nvPr/>
      </p:nvGrpSpPr>
      <p:grpSpPr>
        <a:xfrm>
          <a:off x="0" y="0"/>
          <a:ext cx="0" cy="0"/>
          <a:chOff x="0" y="0"/>
          <a:chExt cx="0" cy="0"/>
        </a:xfrm>
      </p:grpSpPr>
      <p:sp>
        <p:nvSpPr>
          <p:cNvPr id="2" name="Text 0"/>
          <p:cNvSpPr/>
          <p:nvPr/>
        </p:nvSpPr>
        <p:spPr>
          <a:xfrm>
            <a:off x="1219200" y="2499420"/>
            <a:ext cx="8054824" cy="358080"/>
          </a:xfrm>
          <a:prstGeom prst="rect">
            <a:avLst/>
          </a:prstGeom>
          <a:noFill/>
          <a:ln/>
        </p:spPr>
        <p:txBody>
          <a:bodyPr wrap="square" lIns="25400" tIns="25400" rIns="25400" bIns="25400" rtlCol="0" anchor="t">
            <a:normAutofit lnSpcReduction="10000"/>
          </a:bodyPr>
          <a:lstStyle/>
          <a:p>
            <a:pPr marL="0" indent="0" algn="l">
              <a:lnSpc>
                <a:spcPct val="122182"/>
              </a:lnSpc>
              <a:buNone/>
            </a:pPr>
            <a:r>
              <a:rPr lang="en-US" sz="1800" b="1" kern="0" spc="324" dirty="0">
                <a:solidFill>
                  <a:srgbClr val="003A49"/>
                </a:solidFill>
                <a:latin typeface="Arial" pitchFamily="34" charset="0"/>
                <a:ea typeface="Arial" pitchFamily="34" charset="-122"/>
                <a:cs typeface="Arial" pitchFamily="34" charset="-120"/>
              </a:rPr>
              <a:t>THE ISSUE</a:t>
            </a:r>
            <a:endParaRPr lang="en-US" sz="1800" dirty="0"/>
          </a:p>
        </p:txBody>
      </p:sp>
      <p:sp>
        <p:nvSpPr>
          <p:cNvPr id="3" name="Text 1"/>
          <p:cNvSpPr/>
          <p:nvPr/>
        </p:nvSpPr>
        <p:spPr>
          <a:xfrm>
            <a:off x="1219200" y="3009900"/>
            <a:ext cx="5229973" cy="1043880"/>
          </a:xfrm>
          <a:prstGeom prst="rect">
            <a:avLst/>
          </a:prstGeom>
          <a:noFill/>
          <a:ln/>
        </p:spPr>
        <p:txBody>
          <a:bodyPr wrap="square" lIns="25400" tIns="25400" rIns="25400" bIns="25400" rtlCol="0" anchor="t">
            <a:normAutofit lnSpcReduction="10000"/>
          </a:bodyPr>
          <a:lstStyle/>
          <a:p>
            <a:pPr marL="0" indent="0" algn="l">
              <a:lnSpc>
                <a:spcPct val="96000"/>
              </a:lnSpc>
              <a:buNone/>
            </a:pPr>
            <a:r>
              <a:rPr lang="en-US" sz="3600" kern="0" spc="-36" dirty="0">
                <a:solidFill>
                  <a:srgbClr val="2D2D2D"/>
                </a:solidFill>
                <a:latin typeface="Arial" pitchFamily="34" charset="0"/>
                <a:ea typeface="Arial" pitchFamily="34" charset="-122"/>
                <a:cs typeface="Arial" pitchFamily="34" charset="-120"/>
              </a:rPr>
              <a:t>Asphalt lots become outdoor classrooms.</a:t>
            </a:r>
            <a:endParaRPr lang="en-US" sz="3600" dirty="0"/>
          </a:p>
        </p:txBody>
      </p:sp>
      <p:sp>
        <p:nvSpPr>
          <p:cNvPr id="4" name="Text 2"/>
          <p:cNvSpPr/>
          <p:nvPr/>
        </p:nvSpPr>
        <p:spPr>
          <a:xfrm>
            <a:off x="1219200" y="4320480"/>
            <a:ext cx="5762666" cy="2038350"/>
          </a:xfrm>
          <a:prstGeom prst="rect">
            <a:avLst/>
          </a:prstGeom>
          <a:noFill/>
          <a:ln/>
        </p:spPr>
        <p:txBody>
          <a:bodyPr wrap="square" lIns="25400" tIns="25400" rIns="25400" bIns="25400" rtlCol="0" anchor="t">
            <a:normAutofit lnSpcReduction="10000"/>
          </a:bodyPr>
          <a:lstStyle/>
          <a:p>
            <a:pPr marL="0" indent="0" algn="l">
              <a:lnSpc>
                <a:spcPct val="129231"/>
              </a:lnSpc>
              <a:buNone/>
            </a:pPr>
            <a:r>
              <a:rPr lang="en-US" sz="2100" dirty="0">
                <a:solidFill>
                  <a:srgbClr val="2D2D2D"/>
                </a:solidFill>
                <a:latin typeface="Arial" pitchFamily="34" charset="0"/>
                <a:ea typeface="Arial" pitchFamily="34" charset="-122"/>
                <a:cs typeface="Arial" pitchFamily="34" charset="-120"/>
              </a:rPr>
              <a:t>School districts are among the largest landowners in most communities. Revitalized schoolyards add trees, gardens, and natural play — managing stormwater, cooling heat, and improving health.</a:t>
            </a:r>
            <a:endParaRPr lang="en-US" sz="2100" dirty="0"/>
          </a:p>
        </p:txBody>
      </p:sp>
      <p:sp>
        <p:nvSpPr>
          <p:cNvPr id="5" name="Text 3"/>
          <p:cNvSpPr/>
          <p:nvPr/>
        </p:nvSpPr>
        <p:spPr>
          <a:xfrm>
            <a:off x="1219200" y="6587430"/>
            <a:ext cx="5762666" cy="1238250"/>
          </a:xfrm>
          <a:prstGeom prst="rect">
            <a:avLst/>
          </a:prstGeom>
          <a:noFill/>
          <a:ln/>
        </p:spPr>
        <p:txBody>
          <a:bodyPr wrap="square" lIns="25400" tIns="25400" rIns="25400" bIns="25400" rtlCol="0" anchor="t">
            <a:normAutofit lnSpcReduction="10000"/>
          </a:bodyPr>
          <a:lstStyle/>
          <a:p>
            <a:pPr marL="0" indent="0" algn="l">
              <a:lnSpc>
                <a:spcPct val="129231"/>
              </a:lnSpc>
              <a:buNone/>
            </a:pPr>
            <a:r>
              <a:rPr lang="en-US" sz="2100" dirty="0">
                <a:solidFill>
                  <a:srgbClr val="2D2D2D"/>
                </a:solidFill>
                <a:latin typeface="Arial" pitchFamily="34" charset="0"/>
                <a:ea typeface="Arial" pitchFamily="34" charset="-122"/>
                <a:cs typeface="Arial" pitchFamily="34" charset="-120"/>
              </a:rPr>
              <a:t>Landscape architects lead the master planning, community engagement, and design that make these places work.</a:t>
            </a:r>
            <a:endParaRPr lang="en-US" sz="2100" dirty="0"/>
          </a:p>
        </p:txBody>
      </p:sp>
      <p:sp>
        <p:nvSpPr>
          <p:cNvPr id="6" name="Shape 4"/>
          <p:cNvSpPr/>
          <p:nvPr/>
        </p:nvSpPr>
        <p:spPr>
          <a:xfrm>
            <a:off x="9379967" y="2012528"/>
            <a:ext cx="7688833" cy="5766569"/>
          </a:xfrm>
          <a:prstGeom prst="rect">
            <a:avLst/>
          </a:prstGeom>
          <a:solidFill>
            <a:srgbClr val="000000">
              <a:alpha val="4000"/>
            </a:srgbClr>
          </a:solidFill>
          <a:ln/>
        </p:spPr>
        <p:txBody>
          <a:bodyPr/>
          <a:lstStyle/>
          <a:p>
            <a:endParaRPr lang="en-US"/>
          </a:p>
        </p:txBody>
      </p:sp>
      <p:pic>
        <p:nvPicPr>
          <p:cNvPr id="7" name="Image 0" descr="preencoded.png"/>
          <p:cNvPicPr>
            <a:picLocks noChangeAspect="1"/>
          </p:cNvPicPr>
          <p:nvPr/>
        </p:nvPicPr>
        <p:blipFill>
          <a:blip r:embed="rId3"/>
          <a:srcRect l="17444" r="17444"/>
          <a:stretch/>
        </p:blipFill>
        <p:spPr>
          <a:xfrm>
            <a:off x="9379967" y="2012528"/>
            <a:ext cx="7688833" cy="5766569"/>
          </a:xfrm>
          <a:prstGeom prst="rect">
            <a:avLst/>
          </a:prstGeom>
        </p:spPr>
      </p:pic>
      <p:sp>
        <p:nvSpPr>
          <p:cNvPr id="8" name="Text 5"/>
          <p:cNvSpPr/>
          <p:nvPr/>
        </p:nvSpPr>
        <p:spPr>
          <a:xfrm>
            <a:off x="8611084" y="7931497"/>
            <a:ext cx="8457716" cy="381000"/>
          </a:xfrm>
          <a:prstGeom prst="rect">
            <a:avLst/>
          </a:prstGeom>
          <a:noFill/>
          <a:ln/>
        </p:spPr>
        <p:txBody>
          <a:bodyPr wrap="square" lIns="25400" tIns="25400" rIns="25400" bIns="25400" rtlCol="0" anchor="t">
            <a:normAutofit/>
          </a:bodyPr>
          <a:lstStyle/>
          <a:p>
            <a:pPr marL="0" indent="0" algn="r">
              <a:lnSpc>
                <a:spcPct val="130909"/>
              </a:lnSpc>
              <a:buNone/>
            </a:pPr>
            <a:r>
              <a:rPr lang="en-US" sz="1800" i="1" dirty="0">
                <a:solidFill>
                  <a:srgbClr val="4A4A4A"/>
                </a:solidFill>
                <a:latin typeface="Arial" pitchFamily="34" charset="0"/>
                <a:ea typeface="Arial" pitchFamily="34" charset="-122"/>
                <a:cs typeface="Arial" pitchFamily="34" charset="-120"/>
              </a:rPr>
              <a:t>Photo: Round Three Photography</a:t>
            </a:r>
            <a:endParaRPr lang="en-US" sz="1800" dirty="0"/>
          </a:p>
        </p:txBody>
      </p:sp>
      <p:pic>
        <p:nvPicPr>
          <p:cNvPr id="9" name="Image 1" descr="preencoded.png"/>
          <p:cNvPicPr>
            <a:picLocks noChangeAspect="1"/>
          </p:cNvPicPr>
          <p:nvPr/>
        </p:nvPicPr>
        <p:blipFill>
          <a:blip r:embed="rId4"/>
          <a:stretch>
            <a:fillRect/>
          </a:stretch>
        </p:blipFill>
        <p:spPr>
          <a:xfrm>
            <a:off x="1219200" y="9486900"/>
            <a:ext cx="190277" cy="266700"/>
          </a:xfrm>
          <a:prstGeom prst="rect">
            <a:avLst/>
          </a:prstGeom>
        </p:spPr>
      </p:pic>
      <p:sp>
        <p:nvSpPr>
          <p:cNvPr id="10" name="Text 6"/>
          <p:cNvSpPr/>
          <p:nvPr/>
        </p:nvSpPr>
        <p:spPr>
          <a:xfrm>
            <a:off x="1542827" y="9515475"/>
            <a:ext cx="2694890"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4A4A4A"/>
                </a:solidFill>
                <a:latin typeface="Arial" pitchFamily="34" charset="0"/>
                <a:ea typeface="Arial" pitchFamily="34" charset="-122"/>
                <a:cs typeface="Arial" pitchFamily="34" charset="-120"/>
              </a:rPr>
              <a:t>GREEN SCHOOLYARDS</a:t>
            </a:r>
            <a:endParaRPr lang="en-US" sz="1500" dirty="0"/>
          </a:p>
        </p:txBody>
      </p:sp>
      <p:sp>
        <p:nvSpPr>
          <p:cNvPr id="11" name="Text 7"/>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4A4A4A"/>
                </a:solidFill>
                <a:latin typeface="Courier New" pitchFamily="34" charset="0"/>
                <a:ea typeface="Courier New" pitchFamily="34" charset="-122"/>
                <a:cs typeface="Courier New" pitchFamily="34" charset="-120"/>
              </a:rPr>
              <a:t>08 / 12</a:t>
            </a:r>
            <a:endParaRPr lang="en-US" sz="15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E7EDDA"/>
        </a:solidFill>
        <a:effectLst/>
      </p:bgPr>
    </p:bg>
    <p:spTree>
      <p:nvGrpSpPr>
        <p:cNvPr id="1" name=""/>
        <p:cNvGrpSpPr/>
        <p:nvPr/>
      </p:nvGrpSpPr>
      <p:grpSpPr>
        <a:xfrm>
          <a:off x="0" y="0"/>
          <a:ext cx="0" cy="0"/>
          <a:chOff x="0" y="0"/>
          <a:chExt cx="0" cy="0"/>
        </a:xfrm>
      </p:grpSpPr>
      <p:sp>
        <p:nvSpPr>
          <p:cNvPr id="2" name="Text 0"/>
          <p:cNvSpPr/>
          <p:nvPr/>
        </p:nvSpPr>
        <p:spPr>
          <a:xfrm>
            <a:off x="1219200" y="2972842"/>
            <a:ext cx="17434560" cy="358080"/>
          </a:xfrm>
          <a:prstGeom prst="rect">
            <a:avLst/>
          </a:prstGeom>
          <a:noFill/>
          <a:ln/>
        </p:spPr>
        <p:txBody>
          <a:bodyPr wrap="square" lIns="25400" tIns="25400" rIns="25400" bIns="25400" rtlCol="0" anchor="t">
            <a:normAutofit lnSpcReduction="10000"/>
          </a:bodyPr>
          <a:lstStyle/>
          <a:p>
            <a:pPr marL="0" indent="0" algn="l">
              <a:lnSpc>
                <a:spcPct val="122182"/>
              </a:lnSpc>
              <a:buNone/>
            </a:pPr>
            <a:r>
              <a:rPr lang="en-US" sz="1800" b="1" kern="0" spc="324" dirty="0">
                <a:solidFill>
                  <a:srgbClr val="003A49"/>
                </a:solidFill>
                <a:latin typeface="Arial" pitchFamily="34" charset="0"/>
                <a:ea typeface="Arial" pitchFamily="34" charset="-122"/>
                <a:cs typeface="Arial" pitchFamily="34" charset="-120"/>
              </a:rPr>
              <a:t>OUR ASK</a:t>
            </a:r>
            <a:endParaRPr lang="en-US" sz="1800" dirty="0"/>
          </a:p>
        </p:txBody>
      </p:sp>
      <p:sp>
        <p:nvSpPr>
          <p:cNvPr id="3" name="Shape 1"/>
          <p:cNvSpPr/>
          <p:nvPr/>
        </p:nvSpPr>
        <p:spPr>
          <a:xfrm>
            <a:off x="1219200" y="3673822"/>
            <a:ext cx="15849600" cy="28575"/>
          </a:xfrm>
          <a:prstGeom prst="rect">
            <a:avLst/>
          </a:prstGeom>
          <a:solidFill>
            <a:srgbClr val="81BC00"/>
          </a:solidFill>
          <a:ln/>
        </p:spPr>
        <p:txBody>
          <a:bodyPr/>
          <a:lstStyle/>
          <a:p>
            <a:endParaRPr lang="en-US"/>
          </a:p>
        </p:txBody>
      </p:sp>
      <p:sp>
        <p:nvSpPr>
          <p:cNvPr id="4" name="Text 2"/>
          <p:cNvSpPr/>
          <p:nvPr/>
        </p:nvSpPr>
        <p:spPr>
          <a:xfrm>
            <a:off x="1219200" y="4083397"/>
            <a:ext cx="8135488" cy="1211461"/>
          </a:xfrm>
          <a:prstGeom prst="rect">
            <a:avLst/>
          </a:prstGeom>
          <a:noFill/>
          <a:ln/>
        </p:spPr>
        <p:txBody>
          <a:bodyPr wrap="square" lIns="25400" tIns="25400" rIns="25400" bIns="25400" rtlCol="0" anchor="t">
            <a:normAutofit lnSpcReduction="10000"/>
          </a:bodyPr>
          <a:lstStyle/>
          <a:p>
            <a:pPr marL="0" indent="0" algn="l">
              <a:lnSpc>
                <a:spcPct val="95504"/>
              </a:lnSpc>
              <a:buNone/>
            </a:pPr>
            <a:r>
              <a:rPr lang="en-US" sz="4200" kern="0" spc="-42" dirty="0">
                <a:solidFill>
                  <a:srgbClr val="2D2D2D"/>
                </a:solidFill>
                <a:latin typeface="Arial" pitchFamily="34" charset="0"/>
                <a:ea typeface="Arial" pitchFamily="34" charset="-122"/>
                <a:cs typeface="Arial" pitchFamily="34" charset="-120"/>
              </a:rPr>
              <a:t>Cosponsor the Revitalizing America's Schoolyards Act.</a:t>
            </a:r>
            <a:endParaRPr lang="en-US" sz="4200" dirty="0"/>
          </a:p>
        </p:txBody>
      </p:sp>
      <p:sp>
        <p:nvSpPr>
          <p:cNvPr id="5" name="Text 3"/>
          <p:cNvSpPr/>
          <p:nvPr/>
        </p:nvSpPr>
        <p:spPr>
          <a:xfrm>
            <a:off x="1219200" y="5599658"/>
            <a:ext cx="11258985" cy="1752600"/>
          </a:xfrm>
          <a:prstGeom prst="rect">
            <a:avLst/>
          </a:prstGeom>
          <a:noFill/>
          <a:ln/>
        </p:spPr>
        <p:txBody>
          <a:bodyPr wrap="square" lIns="25400" tIns="25400" rIns="25400" bIns="25400" rtlCol="0" anchor="t">
            <a:normAutofit lnSpcReduction="10000"/>
          </a:bodyPr>
          <a:lstStyle/>
          <a:p>
            <a:pPr marL="0" indent="0" algn="l">
              <a:lnSpc>
                <a:spcPct val="130435"/>
              </a:lnSpc>
              <a:buNone/>
            </a:pPr>
            <a:r>
              <a:rPr lang="en-US" sz="2250" dirty="0">
                <a:solidFill>
                  <a:srgbClr val="2D2D2D"/>
                </a:solidFill>
                <a:latin typeface="Arial" pitchFamily="34" charset="0"/>
                <a:ea typeface="Arial" pitchFamily="34" charset="-122"/>
                <a:cs typeface="Arial" pitchFamily="34" charset="-120"/>
              </a:rPr>
              <a:t>The bill creates a competitive Department of Education grant program to plan and build revitalized schoolyards — prioritizing under-resourced schools. Senate: S. 4258 (Sen. Heinrich). House: H.R. 8303 (Rep. Summer Lee). </a:t>
            </a:r>
            <a:r>
              <a:rPr lang="en-US" sz="2250" dirty="0">
                <a:solidFill>
                  <a:srgbClr val="2D2D2D"/>
                </a:solidFill>
                <a:highlight>
                  <a:srgbClr val="EBF4D6"/>
                </a:highlight>
                <a:latin typeface="Arial" pitchFamily="34" charset="0"/>
                <a:ea typeface="Arial" pitchFamily="34" charset="-122"/>
                <a:cs typeface="Arial" pitchFamily="34" charset="-120"/>
              </a:rPr>
              <a:t>[Personalize: ask your legislator to become a cosponsor.]</a:t>
            </a:r>
            <a:endParaRPr lang="en-US" sz="2250" dirty="0"/>
          </a:p>
        </p:txBody>
      </p:sp>
      <p:pic>
        <p:nvPicPr>
          <p:cNvPr id="6" name="Image 0" descr="preencoded.png"/>
          <p:cNvPicPr>
            <a:picLocks noChangeAspect="1"/>
          </p:cNvPicPr>
          <p:nvPr/>
        </p:nvPicPr>
        <p:blipFill>
          <a:blip r:embed="rId3"/>
          <a:stretch>
            <a:fillRect/>
          </a:stretch>
        </p:blipFill>
        <p:spPr>
          <a:xfrm>
            <a:off x="1219200" y="9486900"/>
            <a:ext cx="190277" cy="266700"/>
          </a:xfrm>
          <a:prstGeom prst="rect">
            <a:avLst/>
          </a:prstGeom>
        </p:spPr>
      </p:pic>
      <p:sp>
        <p:nvSpPr>
          <p:cNvPr id="7" name="Text 4"/>
          <p:cNvSpPr/>
          <p:nvPr/>
        </p:nvSpPr>
        <p:spPr>
          <a:xfrm>
            <a:off x="1542827" y="9515475"/>
            <a:ext cx="2694890" cy="247650"/>
          </a:xfrm>
          <a:prstGeom prst="rect">
            <a:avLst/>
          </a:prstGeom>
          <a:noFill/>
          <a:ln/>
        </p:spPr>
        <p:txBody>
          <a:bodyPr wrap="square" lIns="0" tIns="0" rIns="0" bIns="0" rtlCol="0" anchor="t">
            <a:normAutofit lnSpcReduction="10000"/>
          </a:bodyPr>
          <a:lstStyle/>
          <a:p>
            <a:pPr marL="0" indent="0" algn="l">
              <a:lnSpc>
                <a:spcPct val="124444"/>
              </a:lnSpc>
              <a:buNone/>
            </a:pPr>
            <a:r>
              <a:rPr lang="en-US" sz="1500" b="1" kern="0" spc="210" dirty="0">
                <a:solidFill>
                  <a:srgbClr val="4A4A4A"/>
                </a:solidFill>
                <a:latin typeface="Arial" pitchFamily="34" charset="0"/>
                <a:ea typeface="Arial" pitchFamily="34" charset="-122"/>
                <a:cs typeface="Arial" pitchFamily="34" charset="-120"/>
              </a:rPr>
              <a:t>GREEN SCHOOLYARDS</a:t>
            </a:r>
            <a:endParaRPr lang="en-US" sz="1500" dirty="0"/>
          </a:p>
        </p:txBody>
      </p:sp>
      <p:sp>
        <p:nvSpPr>
          <p:cNvPr id="8" name="Text 5"/>
          <p:cNvSpPr/>
          <p:nvPr/>
        </p:nvSpPr>
        <p:spPr>
          <a:xfrm>
            <a:off x="16215345" y="9486900"/>
            <a:ext cx="929655" cy="304800"/>
          </a:xfrm>
          <a:prstGeom prst="rect">
            <a:avLst/>
          </a:prstGeom>
          <a:noFill/>
          <a:ln/>
        </p:spPr>
        <p:txBody>
          <a:bodyPr wrap="none" lIns="25400" tIns="25400" rIns="25400" bIns="25400" rtlCol="0" anchor="t">
            <a:normAutofit lnSpcReduction="10000"/>
          </a:bodyPr>
          <a:lstStyle/>
          <a:p>
            <a:pPr marL="0" indent="0" algn="l">
              <a:lnSpc>
                <a:spcPct val="124444"/>
              </a:lnSpc>
              <a:buNone/>
            </a:pPr>
            <a:r>
              <a:rPr lang="en-US" sz="1500" kern="0" spc="60" dirty="0">
                <a:solidFill>
                  <a:srgbClr val="4A4A4A"/>
                </a:solidFill>
                <a:latin typeface="Courier New" pitchFamily="34" charset="0"/>
                <a:ea typeface="Courier New" pitchFamily="34" charset="-122"/>
                <a:cs typeface="Courier New" pitchFamily="34" charset="-120"/>
              </a:rPr>
              <a:t>09 / 12</a:t>
            </a:r>
            <a:endParaRPr lang="en-US" sz="15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TotalTime>
  <Words>1215</Words>
  <Application>Microsoft Office PowerPoint</Application>
  <PresentationFormat>Custom</PresentationFormat>
  <Paragraphs>111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Courier New</vt:lpstr>
      <vt:lpstr>Georgia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MARGOLIES, JEREMY</cp:lastModifiedBy>
  <cp:revision>5</cp:revision>
  <dcterms:created xsi:type="dcterms:W3CDTF">2026-07-14T19:25:06Z</dcterms:created>
  <dcterms:modified xsi:type="dcterms:W3CDTF">2026-07-14T20:14:49Z</dcterms:modified>
</cp:coreProperties>
</file>